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sldIdLst>
    <p:sldId id="401"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3" r:id="rId16"/>
    <p:sldId id="274" r:id="rId17"/>
    <p:sldId id="275" r:id="rId18"/>
    <p:sldId id="276" r:id="rId19"/>
    <p:sldId id="277" r:id="rId20"/>
    <p:sldId id="278" r:id="rId21"/>
    <p:sldId id="279" r:id="rId22"/>
    <p:sldId id="280" r:id="rId23"/>
    <p:sldId id="282" r:id="rId24"/>
    <p:sldId id="283" r:id="rId25"/>
    <p:sldId id="284" r:id="rId26"/>
    <p:sldId id="285" r:id="rId27"/>
    <p:sldId id="287" r:id="rId28"/>
    <p:sldId id="288" r:id="rId29"/>
    <p:sldId id="289" r:id="rId30"/>
    <p:sldId id="290" r:id="rId31"/>
    <p:sldId id="293" r:id="rId32"/>
    <p:sldId id="291" r:id="rId33"/>
    <p:sldId id="294" r:id="rId34"/>
    <p:sldId id="295" r:id="rId35"/>
    <p:sldId id="296" r:id="rId36"/>
    <p:sldId id="297" r:id="rId37"/>
    <p:sldId id="298" r:id="rId38"/>
    <p:sldId id="286" r:id="rId39"/>
    <p:sldId id="299" r:id="rId40"/>
    <p:sldId id="300" r:id="rId41"/>
    <p:sldId id="301" r:id="rId42"/>
    <p:sldId id="302" r:id="rId43"/>
    <p:sldId id="303" r:id="rId44"/>
    <p:sldId id="304" r:id="rId45"/>
    <p:sldId id="306" r:id="rId46"/>
    <p:sldId id="307" r:id="rId47"/>
    <p:sldId id="308" r:id="rId48"/>
    <p:sldId id="309" r:id="rId49"/>
    <p:sldId id="311" r:id="rId50"/>
    <p:sldId id="312" r:id="rId51"/>
    <p:sldId id="313" r:id="rId52"/>
    <p:sldId id="314" r:id="rId53"/>
    <p:sldId id="316" r:id="rId54"/>
    <p:sldId id="317" r:id="rId55"/>
    <p:sldId id="315" r:id="rId56"/>
    <p:sldId id="321" r:id="rId57"/>
    <p:sldId id="322" r:id="rId58"/>
    <p:sldId id="320" r:id="rId59"/>
    <p:sldId id="324" r:id="rId60"/>
    <p:sldId id="323" r:id="rId61"/>
    <p:sldId id="326" r:id="rId62"/>
    <p:sldId id="327" r:id="rId63"/>
    <p:sldId id="328" r:id="rId64"/>
    <p:sldId id="329" r:id="rId65"/>
    <p:sldId id="330" r:id="rId66"/>
    <p:sldId id="331" r:id="rId67"/>
    <p:sldId id="332" r:id="rId68"/>
    <p:sldId id="333" r:id="rId69"/>
    <p:sldId id="281" r:id="rId70"/>
    <p:sldId id="334" r:id="rId71"/>
    <p:sldId id="258" r:id="rId72"/>
    <p:sldId id="335" r:id="rId73"/>
    <p:sldId id="336" r:id="rId74"/>
    <p:sldId id="337" r:id="rId75"/>
    <p:sldId id="338" r:id="rId76"/>
    <p:sldId id="339" r:id="rId77"/>
    <p:sldId id="340" r:id="rId78"/>
    <p:sldId id="341" r:id="rId79"/>
    <p:sldId id="342" r:id="rId80"/>
    <p:sldId id="29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2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05" r:id="rId114"/>
    <p:sldId id="374" r:id="rId115"/>
    <p:sldId id="375" r:id="rId116"/>
    <p:sldId id="376" r:id="rId117"/>
    <p:sldId id="310"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4.wmf"/><Relationship Id="rId9"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11-10T09:38:25.470"/>
    </inkml:context>
    <inkml:brush xml:id="br0">
      <inkml:brushProperty name="width" value="0.05292" units="cm"/>
      <inkml:brushProperty name="height" value="0.05292" units="cm"/>
    </inkml:brush>
  </inkml:definitions>
  <inkml:trace contextRef="#ctx0" brushRef="#br0">18369 10696 1908 0,'0'0'25'16,"0"0"-15"-16,0 0 17 15,0 0-15-15,0 0-6 16,0 0-3-16,-10 13-2 16,10-11-1-16,2-2 1 15,25 0-1-15,24 0 1 16,33-8 1-16,28-10 1 16,21-1 0-16,21-2-2 0,22 5 0 15,23 1 0 1,15 5-1-16,7 6 0 0,-7 4 1 15,-12 0-1-15,-3 2 0 16,-10 12 0-16,-6 4 0 16,-10 1 0-16,-17 3-1 15,-18-1-2-15,-26-3-2 16,-37 0 1-16,-37-6-11 16,-32-4-25-16,-6-6-95 15</inkml:trace>
  <inkml:trace contextRef="#ctx0" brushRef="#br0" timeOffset="587.9">20987 10342 1887 0,'0'0'34'0,"0"0"-6"16,0 0-5-16,0 0-10 15,0 0-6-15,0 0-4 16,-28-4-2-16,28 14-1 16,5 13 0-16,18 7 0 15,14 7 1-15,9 2 1 16,4 2 2-16,0-4 0 15,-3 1-1-15,0-6-1 16,-2-2-2-16,-3-3 1 0,-5-2 0 16,-4-4-1-1,-10-5 0-15,-4-6 0 0,-6-1 0 16,-6-5 0-16,-3-2 0 16,-4 0 1-16,0-2-1 15,0 0 0-15,0 0 0 16,0 2 1-16,0 0-1 15,0 6 0-15,-14 10-1 16,-21 9 1-16,-25 8 0 16,-30 8 0-16,-26 8-5 15,-26 6-9-15,-22-1-28 16</inkml:trace>
  <inkml:trace contextRef="#ctx0" brushRef="#br0" timeOffset="1467.57">17316 11579 1818 0,'0'0'66'0,"0"0"-30"15,0 0-5-15,0 0-16 16,0 0-8-16,0 0-1 15,0-6-4-15,6 12-2 16,17 23 0-16,10 14 4 16,8 12 3-16,-6 16-3 15,3 18-2-15,-5 20-1 16,-4 12-1-16,0 11 0 16,-6-1 0-16,-6 0 0 15,2 1 0-15,-7-1 1 0,0 0-1 16,-5 5 0-16,-7-5 0 15,0-4 0-15,0-10 0 16,-16-14-2-16,-4-15-5 16,-2-12-5-16,6-15-2 15,9-24-27-15,5-27-67 16</inkml:trace>
  <inkml:trace contextRef="#ctx0" brushRef="#br0" timeOffset="1852.32">17185 13264 1864 0,'0'0'40'0,"0"0"-26"15,0 0 22-15,0 0-21 0,0 0-8 16,0 0-1 0,-5 8-3-16,5 10-3 0,2 9 1 15,17 10 4 1,2 4 0-16,6 6-2 0,4 5-2 15,5-1 0-15,5 2 0 16,1 1-1-16,-5-6 0 16,-3-11 0-16,-1-12-3 15,0-14-8-15,4-11-11 16,7 0-38-16,0-32-211 16</inkml:trace>
  <inkml:trace contextRef="#ctx0" brushRef="#br0" timeOffset="2030.78">17851 13386 1897 0,'0'0'45'0,"0"0"-21"16,0 0-3-1,0 0-7-15,0 0-7 0,0 0-5 16,-18 4-2-16,-5 43 0 16,-4 10 0-16,-6 4 0 15,-7 3 0-15,-9 1-3 16,-6-3-15-16,-17-11-36 15</inkml:trace>
  <inkml:trace contextRef="#ctx0" brushRef="#br0" timeOffset="2841.67">14611 11647 1835 0,'0'0'50'16,"0"0"-19"-16,0 0 3 15,0 0-19-15,0 0-7 16,0 0-3-16,5-6 0 16,-5 6-3-16,0 4-1 15,0 24-1-15,0 11 1 0,0 17 3 16,-20 16-1 0,-14 24-1-16,-17 21 1 0,-16 18-1 15,-14 16-1-15,-2-2 0 16,-5 8-1-16,1-4 1 15,2 1-1-15,-4-7 0 16,0-11 0-16,5-11-1 16,1-15-2-16,1-10-7 15,-8-12-16-15,4-12-86 16</inkml:trace>
  <inkml:trace contextRef="#ctx0" brushRef="#br0" timeOffset="3466.85">13355 13413 1610 0,'0'0'292'0,"0"0"-270"16,0 0-4-16,0 0 4 0,0 0-15 15,0 0-4-15,21 32-3 16,-9-14 2-16,3 5 1 15,1 8 1-15,-3 1-2 16,-1 7 1-16,-10 4 0 16,0 6 1-16,-2 0-2 15,0-8 0-15,0-8 0 16,0-11-1-16,0-17-1 16,5 2 0-16,3-7 0 15,6 0 1-15,10 0 0 16,9-11 0-16,6-13 1 15,5-9-1-15,1-5-1 16,4-4 0-16,9-8 0 16,11-3-1-16,11-8-2 15,12-1-3-15,-1-1-18 0,-6 2-82 16</inkml:trace>
  <inkml:trace contextRef="#ctx0" brushRef="#br0" timeOffset="4767.91">10193 10865 1815 0,'0'0'33'16,"0"0"8"-16,0 0-1 15,0 0-24-15,0 0-8 16,0 0-5-16,-9 12-1 16,9 0-1-16,7 5 2 15,24 1-1-15,21 1 0 16,23-3 3-16,27-4 0 15,16-3-3-15,21-3 0 16,7-1 0-16,15-5-2 16,4 0 1-16,16 0 0 15,8-15-1-15,4-6 0 16,6-4 0-16,-12 1 0 0,-4-5 0 16,-12 3 0-16,-13-1 0 15,-13 0 1-15,-18 1-1 16,-13-4 0-16,-14 3 0 15,-6-1 0-15,-10 4 0 16,-13 1 0-16,-19 4 0 16,-25 10 0-16,-16 2-1 15,-9 3 1-15,-2 2-1 16,0 0-2-16,-2 2-4 16,-16 0-7-16,2 0-25 15,3 0-33-15,13 6-81 16,0 0-364-16</inkml:trace>
  <inkml:trace contextRef="#ctx0" brushRef="#br0" timeOffset="5683.82">10750 10734 1817 0,'0'0'42'0,"0"0"3"15,0 0-11-15,0 0-18 16,0 0-8-16,0 0-2 16,0-4 0-16,-15 10-1 15,-14 16-2-15,-19 9 2 16,-16 4 1-16,-14 6-3 16,-14 0-2-16,-6 2 0 0,0-4 0 15,9-5 0 1,18-6-1-16,20-9 0 0,24-9 0 15,18-9 0 1,7 2 0-16,2-3 0 0,0 0 1 16,0 0-1-16,0 0 0 15,0 0 0-15,20 0 0 16,7 0 0-16,11 0-1 16,4 1 2-16,9 6-2 15,10 3 1-15,1 9 0 16,3 3 0-16,-1 5 0 15,3 1-2-15,-3 1-4 16,3-6-13-16,-7-9-60 16</inkml:trace>
  <inkml:trace contextRef="#ctx0" brushRef="#br0" timeOffset="6893.55">11167 7961 1679 0,'0'0'133'16,"0"0"-85"-16,0 0-10 15,0 0-16-15,0 0-11 16,0 0-6-16,0 0 3 16,84 60 6-16,-39-23-3 15,3 10-5-15,10 12 0 16,9 9-2-16,9 9 1 0,7 10-4 16,5 5 2-16,9 9-1 15,10 2-1-15,15-1 0 16,21-7-1-16,20-7 0 15,11-11 1-15,7-8-1 16,-2-12 0-16,-7-8 0 16,-8-14 0-16,-14-8 1 15,-15-11-1-15,-16-6-1 16,-22-5-4-16,-20-3-3 16,-17-2 0-16,-18 0-10 15,-13 0-41-15,-13 0-49 16,-10-11-664-16</inkml:trace>
  <inkml:trace contextRef="#ctx0" brushRef="#br0" timeOffset="9008.44">11101 8123 1794 0,'0'0'57'0,"0"0"-22"0,0 0-7 15,0 0-6-15,0 0-9 16,0 0-7-16,0-31-2 16,0 31-2-16,0 0-2 15,0 0 1-15,0 0 0 16,0 0 0-16,0 0 0 16,0 0 1-16,0 0 2 15,0 0 1-15,0 0 2 16,0-2-3-16,0 0-2 15,0-2 0-15,0 0-1 16,0 0-1-16,0 4 0 0,0 0 1 16,0 0 0-16,0 0 1 15,0 0-1-15,0 0 1 16,0 0-1-16,0 0-1 16,0 2 0-16,0 25-1 15,0 10 1-15,0 6 0 16,0 6 0-16,0 0 1 15,0 0-1-15,4 2 1 16,4-5-1-16,1-7 0 16,-1-4 0-16,2-7 0 15,-3-5 1-15,-1-7-1 16,-4-3-1-16,-2-7-4 0,0-4-10 16,0-2-8-16,0 0-16 15,0-27-116-15</inkml:trace>
  <inkml:trace contextRef="#ctx0" brushRef="#br0" timeOffset="9273.54">11155 8123 1759 0,'0'0'61'15,"0"0"-23"-15,0 0 1 16,0 0-9-16,0 0-6 15,0 0-14-15,5-102-1 0,8 87-5 16,7 0 3 0,5 0-4-16,10-3-1 0,10 4 0 15,7-1-1-15,3-1 0 16,7 6 0-16,-2 0 0 16,5 5-1-16,2 2 0 15,0 3 0-15,4-1-12 16,-11-13-43-16</inkml:trace>
  <inkml:trace contextRef="#ctx0" brushRef="#br0" timeOffset="17269.68">15255 8767 1606 0,'0'0'144'0,"0"0"-95"16,0 0 8-16,0 0-13 15,0 0-20-15,0 0-2 16,0 9-8-16,0-9-1 15,0 0-2-15,0 0-2 16,0 0-2-16,0-18-4 0,0-5 1 16,-2-9-2-1,2-1 0-15,0-11 0 0,0-8-1 16,0-13 0-16,0-19-1 16,20-21 0-16,18-20 0 15,13-20 0-15,9 1 0 16,1 10 0-16,-9 10 0 15,-9 27 0-15,-9 14 0 16,-5 9 0-16,0 13 0 16,-2 4 0-16,-4 8 1 15,-2 8-1-15,-3 8 0 16,-3 10 0-16,-3 6 0 16,-4 9 0-16,-1 2 0 15,-3 2 0-15,1 2 0 16,2-3 0-16,-1 1 0 15,1-4 0-15,2 0 0 0,2 1 0 16,0-2 0-16,0 0 0 16,-2-1 0-16,0 0 0 15,0 0 0-15,-3 2 0 16,2-1 0-16,-4 3 1 16,-2 4-1-16,-2 0 0 15,0 2 0-15,0 0 1 16,0 0 0-16,0 0-1 15,0 0 0-15,0 0 1 16,0 0-1-16,0 0 0 0,0 0 0 16,0 0 0-16,0 0 0 15,0 0 0 1,0 0-2-16,0 0 0 0,0 0 0 16,0 0-1-16,0 0-5 15,0 0-14-15,-16 0-42 16,-1-4-671-16</inkml:trace>
  <inkml:trace contextRef="#ctx0" brushRef="#br0" timeOffset="18027.52">15743 7080 1647 0,'0'0'107'0,"0"0"-48"15,0 0-15-15,0 0 1 16,0 0-14-16,0 0-12 16,0-24-7-16,0 24-3 15,0 0 0-15,0 0-2 16,0 0-2-16,0 0-3 15,0 0 0-15,0 0-2 16,-9 6 1-16,-13 8-1 16,-10 9 0-16,-7-1 4 15,-4 1-1-15,5-3-1 16,7-1-1-16,4-4 0 16,10-5-1-16,1-4 0 15,9-2 0-15,5-2 0 0,2 1 0 16,0-3 0-16,0 0 1 15,0 0-1-15,0 0 0 16,0 0 1-16,0 0-1 16,18-11 0-16,8-7 0 15,9-1 0-15,4-3 0 16,3-1 0-16,3-2 0 16,0 2 0-16,-4 3 0 15,0-1 0-15,-3 9 0 16,-7 0 0-16,-8 6 0 15,-8 2 0-15,-6 2 0 16,-6 2 0-16,1 0 0 0,0 0 0 16,3 22-1-16,1 12 1 15,0 3 0-15,-2 1 0 16,3-2 0-16,3-4 0 16,-2-1 0-16,5-5 0 15,6-1 0-15,1-3 0 16,5-13-22-16,-3-9-85 15</inkml:trace>
  <inkml:trace contextRef="#ctx0" brushRef="#br0" timeOffset="19236.55">17602 9110 1815 0,'0'0'60'15,"0"0"-27"-15,0 0-8 16,0 0-11-16,0 0-6 16,0 0 3-16,106-144 0 0,-60 91-7 15,22-16 2 1,16-19-4-16,21-17-1 0,22-15-1 16,14-8 1-16,7 2-1 15,14 11 0-15,0 15 1 16,-2 22-1-16,-8 19 0 15,-14 13 0-15,-18 19 0 16,-15 6 0-16,-11 9-1 16,-5 4-1-16,-2 4-3 15,-5 4-1-15,-6 0-1 16,-13 6-14-16,-22 14-44 16,-22-1-153-16</inkml:trace>
  <inkml:trace contextRef="#ctx0" brushRef="#br0" timeOffset="19927.74">19771 7574 1656 0,'0'0'122'0,"0"0"-60"16,0 0-12-16,0 0-22 15,0 0-4-15,0 0-8 16,-26-23-8-16,26 23-3 15,0 0 0-15,0 0-2 16,0 0-3-16,0 0 1 16,0 4-1-16,18 16 0 15,13 7 2-15,7 6 1 16,6 0 2-16,3-1-3 0,-3 1-2 16,1 0 1-1,-7-2-1-15,-7-5 0 0,-6-2 0 16,-10-6 0-16,-3-7-10 15,-6 2-12-15,-6-9-37 16,0-2-64-16</inkml:trace>
  <inkml:trace contextRef="#ctx0" brushRef="#br0" timeOffset="20144.93">20058 7895 1778 0,'0'0'75'0,"0"0"-23"0,0 0-8 16,0 0-22-16,0 0-10 16,0 0-5-16,-12-7-4 15,-11 8-3-15,-13 19 0 16,-11 11 1-16,-8 13 0 16,-5 13-1-16,-4 15 1 15,-8 18-2-15,-6 7-11 16,-5-5-48-16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A3A26B-950F-4C7C-92CB-F91921D9E792}" type="datetimeFigureOut">
              <a:rPr lang="en-IN" smtClean="0"/>
              <a:t>14-11-2021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AD0390-329D-4634-9873-781F1B4F356E}" type="slidenum">
              <a:rPr lang="en-IN" smtClean="0"/>
              <a:t>‹#›</a:t>
            </a:fld>
            <a:endParaRPr lang="en-IN"/>
          </a:p>
        </p:txBody>
      </p:sp>
    </p:spTree>
    <p:extLst>
      <p:ext uri="{BB962C8B-B14F-4D97-AF65-F5344CB8AC3E}">
        <p14:creationId xmlns:p14="http://schemas.microsoft.com/office/powerpoint/2010/main" val="157557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48455-7082-43E1-961D-A481A33672E0}" type="slidenum">
              <a:rPr lang="en-IN" smtClean="0"/>
              <a:t>10</a:t>
            </a:fld>
            <a:endParaRPr lang="en-IN"/>
          </a:p>
        </p:txBody>
      </p:sp>
    </p:spTree>
    <p:extLst>
      <p:ext uri="{BB962C8B-B14F-4D97-AF65-F5344CB8AC3E}">
        <p14:creationId xmlns:p14="http://schemas.microsoft.com/office/powerpoint/2010/main" val="345149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948455-7082-43E1-961D-A481A33672E0}" type="slidenum">
              <a:rPr lang="en-IN" smtClean="0"/>
              <a:t>60</a:t>
            </a:fld>
            <a:endParaRPr lang="en-IN"/>
          </a:p>
        </p:txBody>
      </p:sp>
    </p:spTree>
    <p:extLst>
      <p:ext uri="{BB962C8B-B14F-4D97-AF65-F5344CB8AC3E}">
        <p14:creationId xmlns:p14="http://schemas.microsoft.com/office/powerpoint/2010/main" val="281609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5765-9B37-4598-AF48-FDB2C78681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C6A4F1-089C-46E4-855C-5B6EACD96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A7289C-AE0C-4166-A9CC-D916F60DE90E}"/>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5" name="Footer Placeholder 4">
            <a:extLst>
              <a:ext uri="{FF2B5EF4-FFF2-40B4-BE49-F238E27FC236}">
                <a16:creationId xmlns:a16="http://schemas.microsoft.com/office/drawing/2014/main" id="{497F2B1B-A176-4C99-9BDC-043A7371FA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95869A-4E10-4DFD-B6E3-CD5DDEE317C9}"/>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2169134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3026C-8321-437C-81AC-9014ACD5F7A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5D9B2B-F4D0-4350-B2A0-E81E633A50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EFEC6D-A8F4-4FBD-BED9-B547BD6F156E}"/>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5" name="Footer Placeholder 4">
            <a:extLst>
              <a:ext uri="{FF2B5EF4-FFF2-40B4-BE49-F238E27FC236}">
                <a16:creationId xmlns:a16="http://schemas.microsoft.com/office/drawing/2014/main" id="{0F980244-C85B-45EE-9D7F-41D573AA7B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ACC921-07D1-4EF7-93E7-C5E6BC2A134F}"/>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2003507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5784ED-5AAC-46C4-B490-72C95B3DFB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7F8E75-A269-46DD-AE20-A4415B1BCC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D6E1BF-8E11-4B81-BD3B-56891EA69544}"/>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5" name="Footer Placeholder 4">
            <a:extLst>
              <a:ext uri="{FF2B5EF4-FFF2-40B4-BE49-F238E27FC236}">
                <a16:creationId xmlns:a16="http://schemas.microsoft.com/office/drawing/2014/main" id="{F7C3A0F4-0C38-4FF4-981B-DCE21E1314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EB380C-50B2-4F4F-B329-6A2D1D276D19}"/>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736420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5DFE-387B-47E1-9AEE-174B260984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ED30FD-8372-4481-B472-A8A1AAF0B9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52DD9A-5C59-455F-95E1-C2CBD4581E0C}"/>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5" name="Footer Placeholder 4">
            <a:extLst>
              <a:ext uri="{FF2B5EF4-FFF2-40B4-BE49-F238E27FC236}">
                <a16:creationId xmlns:a16="http://schemas.microsoft.com/office/drawing/2014/main" id="{E1E670C5-F5B1-40D3-AA21-D19A22E649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5FE4F2-C36A-4E83-986A-707558A826B2}"/>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2849896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4423-11D7-4BE1-8A56-462219B961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6DD6DC-9F35-405F-95F9-FA1A4BBB5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206327-F53A-4AD8-8172-FC172DDEDA0F}"/>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5" name="Footer Placeholder 4">
            <a:extLst>
              <a:ext uri="{FF2B5EF4-FFF2-40B4-BE49-F238E27FC236}">
                <a16:creationId xmlns:a16="http://schemas.microsoft.com/office/drawing/2014/main" id="{CBCB0565-5741-48B9-9814-7F0D54A401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FB47CD-0C51-4910-9F01-D21C9E6E86F7}"/>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137617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A7A8-DA9D-48C0-9F15-F238C29A4F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A8C3E7-62BB-4EC1-96FF-A17EA5722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91C9FC-C60E-4DDB-A1F1-1709A7D8BD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E539B6-686B-40F6-93DB-88C375F3C55D}"/>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6" name="Footer Placeholder 5">
            <a:extLst>
              <a:ext uri="{FF2B5EF4-FFF2-40B4-BE49-F238E27FC236}">
                <a16:creationId xmlns:a16="http://schemas.microsoft.com/office/drawing/2014/main" id="{784C7E00-4AB7-4FEA-85D3-74270E9183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1FACE9-8E57-4FE1-9210-77E2CCE43E61}"/>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2620361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1C83-A67E-4FCA-A6E4-574B9202E1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9BA0E4-6302-4D3F-86E2-8F959E7FE9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686F10-58C4-4228-BB47-9E3E52BD47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692ED2-9398-4EEE-B5A7-8234BFE9C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E8E352-10A6-49AC-9F5D-E39740A0BD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B97AA3-9ED9-4539-9EA8-16DA671E5964}"/>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8" name="Footer Placeholder 7">
            <a:extLst>
              <a:ext uri="{FF2B5EF4-FFF2-40B4-BE49-F238E27FC236}">
                <a16:creationId xmlns:a16="http://schemas.microsoft.com/office/drawing/2014/main" id="{A5EF9529-59C0-4268-8A9A-FD1EBB19DA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872774-0081-496B-9174-78122E85A775}"/>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3186416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21E0-B8F2-4A4D-8928-01DC2F01D4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A2BC7B0-5D96-48F7-AAC2-F3EAE3505C38}"/>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4" name="Footer Placeholder 3">
            <a:extLst>
              <a:ext uri="{FF2B5EF4-FFF2-40B4-BE49-F238E27FC236}">
                <a16:creationId xmlns:a16="http://schemas.microsoft.com/office/drawing/2014/main" id="{F453CD16-AC35-4EEE-8E86-55EF02F06C0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917D85B-375E-4143-B4CA-7C9A5FBBCD07}"/>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4203427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2774D7-AA29-4B71-8642-971108F8EE59}"/>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3" name="Footer Placeholder 2">
            <a:extLst>
              <a:ext uri="{FF2B5EF4-FFF2-40B4-BE49-F238E27FC236}">
                <a16:creationId xmlns:a16="http://schemas.microsoft.com/office/drawing/2014/main" id="{4DBB7DF0-02B9-43D9-B531-D1D255D0A5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5A2858-BBAA-4A91-B153-D5A800171579}"/>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4075953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284D5-D8C1-4186-A003-8F6BC087B6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8C1DAE-8E86-42B3-BAEA-E9F2B9C234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22CE3C-B93B-487A-AF5E-7F9DBFB9A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83185-EB87-4F29-93CC-6E82CDACACA3}"/>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6" name="Footer Placeholder 5">
            <a:extLst>
              <a:ext uri="{FF2B5EF4-FFF2-40B4-BE49-F238E27FC236}">
                <a16:creationId xmlns:a16="http://schemas.microsoft.com/office/drawing/2014/main" id="{B8CBCBAC-F2F0-4670-86C6-CA3A92C8C4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028593-9E25-4B06-9BB5-B17AF61490DB}"/>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1958792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49B6-A455-4828-8F63-AB52F2A878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99E47A-FACB-4645-818D-E3C4101E1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9DB35AD-4A80-475D-A456-3978CAD47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4B0F52-17DC-4753-872A-9D1E7372DFD7}"/>
              </a:ext>
            </a:extLst>
          </p:cNvPr>
          <p:cNvSpPr>
            <a:spLocks noGrp="1"/>
          </p:cNvSpPr>
          <p:nvPr>
            <p:ph type="dt" sz="half" idx="10"/>
          </p:nvPr>
        </p:nvSpPr>
        <p:spPr/>
        <p:txBody>
          <a:bodyPr/>
          <a:lstStyle/>
          <a:p>
            <a:fld id="{68EE05CA-7092-4C74-B300-D57F8E18D653}" type="datetimeFigureOut">
              <a:rPr lang="en-IN" smtClean="0"/>
              <a:t>14-11-2021</a:t>
            </a:fld>
            <a:endParaRPr lang="en-IN"/>
          </a:p>
        </p:txBody>
      </p:sp>
      <p:sp>
        <p:nvSpPr>
          <p:cNvPr id="6" name="Footer Placeholder 5">
            <a:extLst>
              <a:ext uri="{FF2B5EF4-FFF2-40B4-BE49-F238E27FC236}">
                <a16:creationId xmlns:a16="http://schemas.microsoft.com/office/drawing/2014/main" id="{3FD39DA8-4057-4E54-89F4-6D4E1C0E0C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CA851F-B271-4A00-9891-D6384ADD5FA4}"/>
              </a:ext>
            </a:extLst>
          </p:cNvPr>
          <p:cNvSpPr>
            <a:spLocks noGrp="1"/>
          </p:cNvSpPr>
          <p:nvPr>
            <p:ph type="sldNum" sz="quarter" idx="12"/>
          </p:nvPr>
        </p:nvSpPr>
        <p:spPr/>
        <p:txBody>
          <a:bodyPr/>
          <a:lstStyle/>
          <a:p>
            <a:fld id="{665DDADC-78C0-42CC-BA0A-714CFC6D2481}" type="slidenum">
              <a:rPr lang="en-IN" smtClean="0"/>
              <a:t>‹#›</a:t>
            </a:fld>
            <a:endParaRPr lang="en-IN"/>
          </a:p>
        </p:txBody>
      </p:sp>
    </p:spTree>
    <p:extLst>
      <p:ext uri="{BB962C8B-B14F-4D97-AF65-F5344CB8AC3E}">
        <p14:creationId xmlns:p14="http://schemas.microsoft.com/office/powerpoint/2010/main" val="126810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DA21AD-65A4-43FC-9E5A-845C185622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9773F8-2087-4264-B40F-F5F87C569E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BA5CE4-619B-4587-A8D1-316E7677E0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E05CA-7092-4C74-B300-D57F8E18D653}" type="datetimeFigureOut">
              <a:rPr lang="en-IN" smtClean="0"/>
              <a:t>14-11-2021</a:t>
            </a:fld>
            <a:endParaRPr lang="en-IN"/>
          </a:p>
        </p:txBody>
      </p:sp>
      <p:sp>
        <p:nvSpPr>
          <p:cNvPr id="5" name="Footer Placeholder 4">
            <a:extLst>
              <a:ext uri="{FF2B5EF4-FFF2-40B4-BE49-F238E27FC236}">
                <a16:creationId xmlns:a16="http://schemas.microsoft.com/office/drawing/2014/main" id="{01AC2B2B-AB9E-4AA2-B47A-2FDFB0EBF5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6F9FAE-71EE-42BC-A855-A267B74467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5DDADC-78C0-42CC-BA0A-714CFC6D2481}" type="slidenum">
              <a:rPr lang="en-IN" smtClean="0"/>
              <a:t>‹#›</a:t>
            </a:fld>
            <a:endParaRPr lang="en-IN"/>
          </a:p>
        </p:txBody>
      </p:sp>
    </p:spTree>
    <p:extLst>
      <p:ext uri="{BB962C8B-B14F-4D97-AF65-F5344CB8AC3E}">
        <p14:creationId xmlns:p14="http://schemas.microsoft.com/office/powerpoint/2010/main" val="3303773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11" Type="http://schemas.openxmlformats.org/officeDocument/2006/relationships/image" Target="../media/image8.png"/><Relationship Id="rId5" Type="http://schemas.openxmlformats.org/officeDocument/2006/relationships/oleObject" Target="../embeddings/oleObject1.bin"/><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95.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96.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97.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98.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99.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100.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101.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102.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103.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104.wmf"/></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105.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106.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107.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image" Target="../media/image108.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09.w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image" Target="../media/image110.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image" Target="../media/image111.w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112.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121.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png"/><Relationship Id="rId7" Type="http://schemas.openxmlformats.org/officeDocument/2006/relationships/image" Target="../media/image123.jpe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jpeg"/><Relationship Id="rId9" Type="http://schemas.openxmlformats.org/officeDocument/2006/relationships/image" Target="../media/image125.jpeg"/></Relationships>
</file>

<file path=ppt/slides/_rels/slide12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28.png"/><Relationship Id="rId4" Type="http://schemas.openxmlformats.org/officeDocument/2006/relationships/image" Target="../media/image139.png"/></Relationships>
</file>

<file path=ppt/slides/_rels/slide12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png"/></Relationships>
</file>

<file path=ppt/slides/_rels/slide1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7.bin"/><Relationship Id="rId18" Type="http://schemas.openxmlformats.org/officeDocument/2006/relationships/image" Target="../media/image18.wmf"/><Relationship Id="rId3" Type="http://schemas.openxmlformats.org/officeDocument/2006/relationships/oleObject" Target="../embeddings/oleObject2.bin"/><Relationship Id="rId21" Type="http://schemas.openxmlformats.org/officeDocument/2006/relationships/oleObject" Target="../embeddings/oleObject11.bin"/><Relationship Id="rId7" Type="http://schemas.openxmlformats.org/officeDocument/2006/relationships/oleObject" Target="../embeddings/oleObject4.bin"/><Relationship Id="rId12" Type="http://schemas.openxmlformats.org/officeDocument/2006/relationships/image" Target="../media/image15.wmf"/><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17.wmf"/><Relationship Id="rId20" Type="http://schemas.openxmlformats.org/officeDocument/2006/relationships/image" Target="../media/image19.wmf"/><Relationship Id="rId1" Type="http://schemas.openxmlformats.org/officeDocument/2006/relationships/vmlDrawing" Target="../drawings/vmlDrawing3.vml"/><Relationship Id="rId6" Type="http://schemas.openxmlformats.org/officeDocument/2006/relationships/image" Target="../media/image12.wmf"/><Relationship Id="rId11" Type="http://schemas.openxmlformats.org/officeDocument/2006/relationships/oleObject" Target="../embeddings/oleObject6.bin"/><Relationship Id="rId24" Type="http://schemas.openxmlformats.org/officeDocument/2006/relationships/image" Target="../media/image21.wmf"/><Relationship Id="rId5" Type="http://schemas.openxmlformats.org/officeDocument/2006/relationships/oleObject" Target="../embeddings/oleObject3.bin"/><Relationship Id="rId15" Type="http://schemas.openxmlformats.org/officeDocument/2006/relationships/oleObject" Target="../embeddings/oleObject8.bin"/><Relationship Id="rId23" Type="http://schemas.openxmlformats.org/officeDocument/2006/relationships/oleObject" Target="../embeddings/oleObject12.bin"/><Relationship Id="rId10" Type="http://schemas.openxmlformats.org/officeDocument/2006/relationships/image" Target="../media/image14.wmf"/><Relationship Id="rId19" Type="http://schemas.openxmlformats.org/officeDocument/2006/relationships/oleObject" Target="../embeddings/oleObject10.bin"/><Relationship Id="rId4" Type="http://schemas.openxmlformats.org/officeDocument/2006/relationships/image" Target="../media/image11.wmf"/><Relationship Id="rId9" Type="http://schemas.openxmlformats.org/officeDocument/2006/relationships/oleObject" Target="../embeddings/oleObject5.bin"/><Relationship Id="rId14" Type="http://schemas.openxmlformats.org/officeDocument/2006/relationships/image" Target="../media/image16.wmf"/><Relationship Id="rId22" Type="http://schemas.openxmlformats.org/officeDocument/2006/relationships/image" Target="../media/image20.w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image" Target="../media/image150.wmf"/></Relationships>
</file>

<file path=ppt/slides/_rels/slide131.xml.rels><?xml version="1.0" encoding="UTF-8" standalone="yes"?>
<Relationships xmlns="http://schemas.openxmlformats.org/package/2006/relationships"><Relationship Id="rId3" Type="http://schemas.openxmlformats.org/officeDocument/2006/relationships/hyperlink" Target="https://www.ibm.com/case-studies/search?search" TargetMode="External"/><Relationship Id="rId2" Type="http://schemas.openxmlformats.org/officeDocument/2006/relationships/hyperlink" Target="https://www-935.ibm.com/industries/retail/case-studies.html" TargetMode="External"/><Relationship Id="rId1" Type="http://schemas.openxmlformats.org/officeDocument/2006/relationships/slideLayout" Target="../slideLayouts/slideLayout2.xml"/><Relationship Id="rId4" Type="http://schemas.openxmlformats.org/officeDocument/2006/relationships/hyperlink" Target="http://www-03.ibm.com/software/businesscasestudies/jo/en/corp/"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151.wmf"/></Relationships>
</file>

<file path=ppt/slides/_rels/slide134.xml.rels><?xml version="1.0" encoding="UTF-8" standalone="yes"?>
<Relationships xmlns="http://schemas.openxmlformats.org/package/2006/relationships"><Relationship Id="rId3" Type="http://schemas.openxmlformats.org/officeDocument/2006/relationships/hyperlink" Target="https://aws.amazon.com/solutions/case-studies/artfinder/" TargetMode="External"/><Relationship Id="rId2" Type="http://schemas.openxmlformats.org/officeDocument/2006/relationships/hyperlink" Target="https://aws.amazon.com/solutions/case-studies/buildfax-and-amazon-machine-learning/" TargetMode="External"/><Relationship Id="rId1" Type="http://schemas.openxmlformats.org/officeDocument/2006/relationships/slideLayout" Target="../slideLayouts/slideLayout2.xml"/><Relationship Id="rId4" Type="http://schemas.openxmlformats.org/officeDocument/2006/relationships/hyperlink" Target="https://aws.amazon.com/solutions/case-studies/?customer-references-cards.sort-by=item.additionalFields.sortDate&amp;customer-references-cards.sort-order=desc&amp;awsf.customer-references-location=*all&amp;awsf.customer-references-segment=*all&amp;awsf.customer-references-industry=*all&amp;awsf.customer-references-use-case=*all&amp;awsf.customer-references-tech-category=*all&amp;awsf.customer-references-product=*all"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152.wmf"/></Relationships>
</file>

<file path=ppt/slides/_rels/slide137.xml.rels><?xml version="1.0" encoding="UTF-8" standalone="yes"?>
<Relationships xmlns="http://schemas.openxmlformats.org/package/2006/relationships"><Relationship Id="rId3" Type="http://schemas.openxmlformats.org/officeDocument/2006/relationships/hyperlink" Target="https://cloud.google.com/customers/victoriaplum/" TargetMode="External"/><Relationship Id="rId2" Type="http://schemas.openxmlformats.org/officeDocument/2006/relationships/hyperlink" Target="https://cloud.google.com/customers/johnson-and-johnson/" TargetMode="External"/><Relationship Id="rId1" Type="http://schemas.openxmlformats.org/officeDocument/2006/relationships/slideLayout" Target="../slideLayouts/slideLayout2.xml"/><Relationship Id="rId6" Type="http://schemas.openxmlformats.org/officeDocument/2006/relationships/hyperlink" Target="https://cloud.google.com/customers/directory/" TargetMode="External"/><Relationship Id="rId5" Type="http://schemas.openxmlformats.org/officeDocument/2006/relationships/hyperlink" Target="https://cloud.google.com/customers/evernote/" TargetMode="External"/><Relationship Id="rId4" Type="http://schemas.openxmlformats.org/officeDocument/2006/relationships/hyperlink" Target="https://cloud.google.com/customers"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image" Target="../media/image153.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hyperlink" Target="https://customers.microsoft.com/en-in/story/fast-shop" TargetMode="External"/><Relationship Id="rId2" Type="http://schemas.openxmlformats.org/officeDocument/2006/relationships/hyperlink" Target="https://customers.microsoft.com/en-in/story/schneider-electric-process-mfg-resources-azure-machine-learning" TargetMode="External"/><Relationship Id="rId1" Type="http://schemas.openxmlformats.org/officeDocument/2006/relationships/slideLayout" Target="../slideLayouts/slideLayout2.xml"/><Relationship Id="rId4" Type="http://schemas.openxmlformats.org/officeDocument/2006/relationships/hyperlink" Target="https://azure.microsoft.com/en-in/case-studies/?service=machine-learning-overview"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8.wmf"/><Relationship Id="rId5" Type="http://schemas.openxmlformats.org/officeDocument/2006/relationships/oleObject" Target="../embeddings/oleObject14.bin"/><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0.wmf"/><Relationship Id="rId5" Type="http://schemas.openxmlformats.org/officeDocument/2006/relationships/oleObject" Target="../embeddings/oleObject16.bin"/><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1.wmf"/></Relationships>
</file>

<file path=ppt/slides/_rels/slide2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3.wmf"/><Relationship Id="rId5" Type="http://schemas.openxmlformats.org/officeDocument/2006/relationships/oleObject" Target="../embeddings/oleObject19.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21.bin"/></Relationships>
</file>

<file path=ppt/slides/_rels/slide2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7.wmf"/><Relationship Id="rId5" Type="http://schemas.openxmlformats.org/officeDocument/2006/relationships/oleObject" Target="../embeddings/oleObject23.bin"/><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9.wmf"/></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1.wmf"/><Relationship Id="rId5" Type="http://schemas.openxmlformats.org/officeDocument/2006/relationships/oleObject" Target="../embeddings/oleObject27.bin"/><Relationship Id="rId4" Type="http://schemas.openxmlformats.org/officeDocument/2006/relationships/image" Target="../media/image40.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2.wmf"/></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4.wmf"/><Relationship Id="rId5" Type="http://schemas.openxmlformats.org/officeDocument/2006/relationships/oleObject" Target="../embeddings/oleObject30.bin"/><Relationship Id="rId4" Type="http://schemas.openxmlformats.org/officeDocument/2006/relationships/image" Target="../media/image43.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6.wmf"/><Relationship Id="rId5" Type="http://schemas.openxmlformats.org/officeDocument/2006/relationships/oleObject" Target="../embeddings/oleObject32.bin"/><Relationship Id="rId4" Type="http://schemas.openxmlformats.org/officeDocument/2006/relationships/image" Target="../media/image45.wmf"/></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8.wmf"/><Relationship Id="rId5" Type="http://schemas.openxmlformats.org/officeDocument/2006/relationships/oleObject" Target="../embeddings/oleObject34.bin"/><Relationship Id="rId4" Type="http://schemas.openxmlformats.org/officeDocument/2006/relationships/image" Target="../media/image47.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0.wmf"/><Relationship Id="rId5" Type="http://schemas.openxmlformats.org/officeDocument/2006/relationships/oleObject" Target="../embeddings/oleObject36.bin"/><Relationship Id="rId4" Type="http://schemas.openxmlformats.org/officeDocument/2006/relationships/image" Target="../media/image49.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5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3.wmf"/><Relationship Id="rId5" Type="http://schemas.openxmlformats.org/officeDocument/2006/relationships/oleObject" Target="../embeddings/oleObject39.bin"/><Relationship Id="rId4" Type="http://schemas.openxmlformats.org/officeDocument/2006/relationships/image" Target="../media/image52.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4.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55.w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6.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57.wmf"/></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59.wmf"/></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wmf"/></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64.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65.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66.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67.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68.wmf"/></Relationships>
</file>

<file path=ppt/slides/_rels/slide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71.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72.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73.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74.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75.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76.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82.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83.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84.wmf"/></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85.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86.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87.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88.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89.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90.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91.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92.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93.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9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C8A8D-84F3-4D0C-83AB-D5C653842712}"/>
              </a:ext>
            </a:extLst>
          </p:cNvPr>
          <p:cNvSpPr txBox="1"/>
          <p:nvPr/>
        </p:nvSpPr>
        <p:spPr>
          <a:xfrm>
            <a:off x="1119883" y="1751025"/>
            <a:ext cx="10243335" cy="1569660"/>
          </a:xfrm>
          <a:prstGeom prst="rect">
            <a:avLst/>
          </a:prstGeom>
          <a:noFill/>
        </p:spPr>
        <p:txBody>
          <a:bodyPr wrap="square" rtlCol="0">
            <a:spAutoFit/>
          </a:bodyPr>
          <a:lstStyle/>
          <a:p>
            <a:pPr algn="ctr"/>
            <a:r>
              <a:rPr lang="en-IN" sz="4800" b="1" dirty="0">
                <a:solidFill>
                  <a:srgbClr val="004BA0"/>
                </a:solidFill>
                <a:latin typeface="Calibri (Body)"/>
              </a:rPr>
              <a:t>Introduction to Artificial Intelligence and Data Science</a:t>
            </a:r>
            <a:endParaRPr lang="en-IN" sz="4800" dirty="0">
              <a:solidFill>
                <a:srgbClr val="004BA0"/>
              </a:solidFill>
              <a:latin typeface="Calibri (Body)"/>
            </a:endParaRPr>
          </a:p>
        </p:txBody>
      </p:sp>
      <p:pic>
        <p:nvPicPr>
          <p:cNvPr id="3" name="Picture 4">
            <a:extLst>
              <a:ext uri="{FF2B5EF4-FFF2-40B4-BE49-F238E27FC236}">
                <a16:creationId xmlns:a16="http://schemas.microsoft.com/office/drawing/2014/main" id="{23BBA681-5765-4334-99A3-4F48FE6047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05"/>
          <a:stretch/>
        </p:blipFill>
        <p:spPr bwMode="auto">
          <a:xfrm>
            <a:off x="-67008" y="1286474"/>
            <a:ext cx="2239765" cy="26398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17EB3A5-AE60-42D0-AC49-3F9A6BBAF5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107"/>
          <a:stretch/>
        </p:blipFill>
        <p:spPr bwMode="auto">
          <a:xfrm>
            <a:off x="-1" y="3429000"/>
            <a:ext cx="7130085" cy="34289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34E1DAE6-F9F4-4FE8-B8BA-69B0FC70709C}"/>
              </a:ext>
            </a:extLst>
          </p:cNvPr>
          <p:cNvGraphicFramePr>
            <a:graphicFrameLocks noChangeAspect="1"/>
          </p:cNvGraphicFramePr>
          <p:nvPr>
            <p:extLst>
              <p:ext uri="{D42A27DB-BD31-4B8C-83A1-F6EECF244321}">
                <p14:modId xmlns:p14="http://schemas.microsoft.com/office/powerpoint/2010/main" val="514616384"/>
              </p:ext>
            </p:extLst>
          </p:nvPr>
        </p:nvGraphicFramePr>
        <p:xfrm>
          <a:off x="8566358" y="4249381"/>
          <a:ext cx="3625642" cy="2608620"/>
        </p:xfrm>
        <a:graphic>
          <a:graphicData uri="http://schemas.openxmlformats.org/presentationml/2006/ole">
            <mc:AlternateContent xmlns:mc="http://schemas.openxmlformats.org/markup-compatibility/2006">
              <mc:Choice xmlns:v="urn:schemas-microsoft-com:vml" Requires="v">
                <p:oleObj spid="_x0000_s1029" name="Bitmap Image" r:id="rId5" imgW="5378400" imgH="3263760" progId="Paint.Picture">
                  <p:embed/>
                </p:oleObj>
              </mc:Choice>
              <mc:Fallback>
                <p:oleObj name="Bitmap Image" r:id="rId5" imgW="5378400" imgH="3263760" progId="Paint.Picture">
                  <p:embed/>
                  <p:pic>
                    <p:nvPicPr>
                      <p:cNvPr id="5" name="Object 4">
                        <a:extLst>
                          <a:ext uri="{FF2B5EF4-FFF2-40B4-BE49-F238E27FC236}">
                            <a16:creationId xmlns:a16="http://schemas.microsoft.com/office/drawing/2014/main" id="{34E1DAE6-F9F4-4FE8-B8BA-69B0FC70709C}"/>
                          </a:ext>
                        </a:extLst>
                      </p:cNvPr>
                      <p:cNvPicPr/>
                      <p:nvPr/>
                    </p:nvPicPr>
                    <p:blipFill>
                      <a:blip r:embed="rId6"/>
                      <a:stretch>
                        <a:fillRect/>
                      </a:stretch>
                    </p:blipFill>
                    <p:spPr>
                      <a:xfrm>
                        <a:off x="8566358" y="4249381"/>
                        <a:ext cx="3625642" cy="2608620"/>
                      </a:xfrm>
                      <a:prstGeom prst="rect">
                        <a:avLst/>
                      </a:prstGeom>
                    </p:spPr>
                  </p:pic>
                </p:oleObj>
              </mc:Fallback>
            </mc:AlternateContent>
          </a:graphicData>
        </a:graphic>
      </p:graphicFrame>
      <p:pic>
        <p:nvPicPr>
          <p:cNvPr id="6" name="Picture 2" descr="How Rolls Royce Wants To Strengthen Analytics With EMER2GENT">
            <a:extLst>
              <a:ext uri="{FF2B5EF4-FFF2-40B4-BE49-F238E27FC236}">
                <a16:creationId xmlns:a16="http://schemas.microsoft.com/office/drawing/2014/main" id="{E4219F8B-4555-4FF4-965F-5F11E82E1D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239766" cy="1184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5FAA78E-F7D3-44DA-85A3-7A8DE5A959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6568" y="-20549"/>
            <a:ext cx="3541157" cy="1205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85C7565-CA09-4F50-9A48-8FDE6A1EC9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9765" y="-20548"/>
            <a:ext cx="5126803" cy="12053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B44FA96-917F-4CA1-BEF1-89B08B520D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8152" y="5620878"/>
            <a:ext cx="3368205" cy="123712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0B2F76EC-E06D-4CBC-9228-7926F2D024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07728" y="-20550"/>
            <a:ext cx="1284271" cy="12053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F5DD2A51-E2AA-480E-ACA9-78939864B6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113"/>
          <a:stretch/>
        </p:blipFill>
        <p:spPr bwMode="auto">
          <a:xfrm>
            <a:off x="10212690" y="788076"/>
            <a:ext cx="2020582" cy="31382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048E808-6EF3-4EBC-86C7-8BFC7A4CECA8}"/>
              </a:ext>
            </a:extLst>
          </p:cNvPr>
          <p:cNvSpPr/>
          <p:nvPr/>
        </p:nvSpPr>
        <p:spPr>
          <a:xfrm>
            <a:off x="0" y="3926312"/>
            <a:ext cx="12191999" cy="101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07495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3B2A9C-A5A4-47B4-866E-336AFE5FC860}"/>
              </a:ext>
            </a:extLst>
          </p:cNvPr>
          <p:cNvSpPr txBox="1"/>
          <p:nvPr/>
        </p:nvSpPr>
        <p:spPr>
          <a:xfrm>
            <a:off x="321276" y="3203209"/>
            <a:ext cx="5918886" cy="3139321"/>
          </a:xfrm>
          <a:prstGeom prst="rect">
            <a:avLst/>
          </a:prstGeom>
          <a:noFill/>
        </p:spPr>
        <p:txBody>
          <a:bodyPr wrap="square" rtlCol="0">
            <a:spAutoFit/>
          </a:bodyPr>
          <a:lstStyle/>
          <a:p>
            <a:pPr marL="285750" indent="-285750" rtl="0">
              <a:buFont typeface="Arial" panose="020B0604020202020204" pitchFamily="34" charset="0"/>
              <a:buChar char="•"/>
            </a:pPr>
            <a:r>
              <a:rPr lang="en-US" dirty="0">
                <a:effectLst/>
                <a:latin typeface="Calibri (Body)"/>
              </a:rPr>
              <a:t>Analytics is used for personalization, targeted marketing and optimized scheduling for quicker delivery </a:t>
            </a:r>
          </a:p>
          <a:p>
            <a:pPr marL="285750" indent="-285750" rtl="0">
              <a:buFont typeface="Arial" panose="020B0604020202020204" pitchFamily="34" charset="0"/>
              <a:buChar char="•"/>
            </a:pPr>
            <a:endParaRPr lang="en-US" dirty="0">
              <a:latin typeface="Calibri (Body)"/>
            </a:endParaRPr>
          </a:p>
          <a:p>
            <a:pPr marL="285750" indent="-285750" rtl="0">
              <a:buFont typeface="Arial" panose="020B0604020202020204" pitchFamily="34" charset="0"/>
              <a:buChar char="•"/>
            </a:pPr>
            <a:r>
              <a:rPr lang="en-US" dirty="0">
                <a:effectLst/>
                <a:latin typeface="Calibri (Body)"/>
              </a:rPr>
              <a:t>While forecasting demand for emergency supplies for Hurricane Sandy, an increase in sales of strawberry pop tarts in several locations was predicted. The items were sent to these locations and sold well.</a:t>
            </a:r>
            <a:br>
              <a:rPr lang="en-US" b="0" i="0" dirty="0">
                <a:solidFill>
                  <a:srgbClr val="000000"/>
                </a:solidFill>
                <a:effectLst/>
                <a:latin typeface="Calibri (Body)"/>
              </a:rPr>
            </a:br>
            <a:endParaRPr lang="en-US" b="0" i="0" dirty="0">
              <a:solidFill>
                <a:srgbClr val="000000"/>
              </a:solidFill>
              <a:effectLst/>
              <a:latin typeface="Calibri (Body)"/>
            </a:endParaRPr>
          </a:p>
          <a:p>
            <a:pPr marL="285750" indent="-285750">
              <a:buFont typeface="Arial" panose="020B0604020202020204" pitchFamily="34" charset="0"/>
              <a:buChar char="•"/>
            </a:pPr>
            <a:r>
              <a:rPr lang="en-US" dirty="0">
                <a:effectLst/>
                <a:latin typeface="Calibri (Body)"/>
              </a:rPr>
              <a:t>Continuously monitor performance against the target and suggest corrective actions </a:t>
            </a:r>
          </a:p>
          <a:p>
            <a:pPr marL="285750" indent="-285750" rtl="0">
              <a:buFont typeface="Arial" panose="020B0604020202020204" pitchFamily="34" charset="0"/>
              <a:buChar char="•"/>
            </a:pPr>
            <a:endParaRPr lang="en-IN" dirty="0">
              <a:latin typeface="Calibri (Body)"/>
            </a:endParaRPr>
          </a:p>
        </p:txBody>
      </p:sp>
      <p:sp>
        <p:nvSpPr>
          <p:cNvPr id="5" name="TextBox 4">
            <a:extLst>
              <a:ext uri="{FF2B5EF4-FFF2-40B4-BE49-F238E27FC236}">
                <a16:creationId xmlns:a16="http://schemas.microsoft.com/office/drawing/2014/main" id="{5E07708D-E390-41AB-B6DF-F13ECBF28EFD}"/>
              </a:ext>
            </a:extLst>
          </p:cNvPr>
          <p:cNvSpPr txBox="1"/>
          <p:nvPr/>
        </p:nvSpPr>
        <p:spPr>
          <a:xfrm>
            <a:off x="6240162" y="3004245"/>
            <a:ext cx="5774724" cy="3200876"/>
          </a:xfrm>
          <a:prstGeom prst="rect">
            <a:avLst/>
          </a:prstGeom>
          <a:noFill/>
        </p:spPr>
        <p:txBody>
          <a:bodyPr wrap="square" rtlCol="0">
            <a:spAutoFit/>
          </a:bodyPr>
          <a:lstStyle/>
          <a:p>
            <a:pPr rtl="0"/>
            <a:endParaRPr lang="en-US" dirty="0">
              <a:latin typeface="Calibri (Body)"/>
            </a:endParaRPr>
          </a:p>
          <a:p>
            <a:pPr marL="285750" indent="-285750" rtl="0">
              <a:buFont typeface="Arial" panose="020B0604020202020204" pitchFamily="34" charset="0"/>
              <a:buChar char="•"/>
            </a:pPr>
            <a:r>
              <a:rPr lang="en-US" dirty="0">
                <a:effectLst/>
                <a:latin typeface="Calibri (Body)"/>
              </a:rPr>
              <a:t>A grocery team couldn’t understand why sales of a particular produce were declining. Analysis established that this was due to a pricing error. Sales recovered once the error was fixed.</a:t>
            </a:r>
          </a:p>
          <a:p>
            <a:pPr marL="285750" indent="-285750" rtl="0">
              <a:buFont typeface="Arial" panose="020B0604020202020204" pitchFamily="34" charset="0"/>
              <a:buChar char="•"/>
            </a:pPr>
            <a:endParaRPr lang="en-US" dirty="0">
              <a:latin typeface="Calibri (Body)"/>
            </a:endParaRPr>
          </a:p>
          <a:p>
            <a:pPr marL="285750" indent="-285750" rtl="0">
              <a:buFont typeface="Arial" panose="020B0604020202020204" pitchFamily="34" charset="0"/>
              <a:buChar char="•"/>
            </a:pPr>
            <a:r>
              <a:rPr lang="en-US" dirty="0">
                <a:effectLst/>
                <a:latin typeface="Calibri (Body)"/>
              </a:rPr>
              <a:t>One Halloween, sales figures of novelty cookies were being monitored. Analysts saw that several locations weren’t selling them at all –the products hadn’t even been put on the shelves.</a:t>
            </a:r>
            <a:br>
              <a:rPr lang="en-US" b="0" i="0" dirty="0">
                <a:solidFill>
                  <a:srgbClr val="000000"/>
                </a:solidFill>
                <a:effectLst/>
                <a:latin typeface="Calibri (Body)"/>
              </a:rPr>
            </a:br>
            <a:endParaRPr lang="en-IN" dirty="0">
              <a:latin typeface="Calibri (Body)"/>
            </a:endParaRPr>
          </a:p>
        </p:txBody>
      </p:sp>
      <p:sp>
        <p:nvSpPr>
          <p:cNvPr id="6" name="TextBox 5">
            <a:extLst>
              <a:ext uri="{FF2B5EF4-FFF2-40B4-BE49-F238E27FC236}">
                <a16:creationId xmlns:a16="http://schemas.microsoft.com/office/drawing/2014/main" id="{4590E858-AD1A-4D9B-A74B-FF9D9D4CB479}"/>
              </a:ext>
            </a:extLst>
          </p:cNvPr>
          <p:cNvSpPr txBox="1"/>
          <p:nvPr/>
        </p:nvSpPr>
        <p:spPr>
          <a:xfrm>
            <a:off x="7014519" y="742636"/>
            <a:ext cx="4856205" cy="830997"/>
          </a:xfrm>
          <a:prstGeom prst="rect">
            <a:avLst/>
          </a:prstGeom>
          <a:noFill/>
        </p:spPr>
        <p:txBody>
          <a:bodyPr wrap="square" rtlCol="0">
            <a:spAutoFit/>
          </a:bodyPr>
          <a:lstStyle/>
          <a:p>
            <a:r>
              <a:rPr lang="en-US" sz="2400" b="1" i="0" dirty="0">
                <a:effectLst/>
                <a:latin typeface="Calibri (Body)"/>
              </a:rPr>
              <a:t>2 million+ employees.</a:t>
            </a:r>
          </a:p>
          <a:p>
            <a:r>
              <a:rPr lang="en-US" sz="2400" b="1" i="0" dirty="0">
                <a:effectLst/>
                <a:latin typeface="Calibri (Body)"/>
              </a:rPr>
              <a:t>20,000+ stores in 24 countries.</a:t>
            </a:r>
            <a:endParaRPr lang="en-IN" sz="2400" b="1" dirty="0">
              <a:latin typeface="Calibri (Body)"/>
            </a:endParaRPr>
          </a:p>
        </p:txBody>
      </p:sp>
      <p:sp>
        <p:nvSpPr>
          <p:cNvPr id="7" name="TextBox 6">
            <a:extLst>
              <a:ext uri="{FF2B5EF4-FFF2-40B4-BE49-F238E27FC236}">
                <a16:creationId xmlns:a16="http://schemas.microsoft.com/office/drawing/2014/main" id="{4FE6D0C9-27C6-4E56-BAE3-DF5143FCAA0B}"/>
              </a:ext>
            </a:extLst>
          </p:cNvPr>
          <p:cNvSpPr txBox="1"/>
          <p:nvPr/>
        </p:nvSpPr>
        <p:spPr>
          <a:xfrm>
            <a:off x="483973" y="2050138"/>
            <a:ext cx="11224053" cy="954107"/>
          </a:xfrm>
          <a:prstGeom prst="rect">
            <a:avLst/>
          </a:prstGeom>
          <a:noFill/>
        </p:spPr>
        <p:txBody>
          <a:bodyPr wrap="square" rtlCol="0">
            <a:spAutoFit/>
          </a:bodyPr>
          <a:lstStyle/>
          <a:p>
            <a:r>
              <a:rPr lang="en-US" sz="2800" b="0" i="0" dirty="0">
                <a:solidFill>
                  <a:srgbClr val="004DA1"/>
                </a:solidFill>
                <a:effectLst/>
                <a:latin typeface="Calibri (Body)"/>
              </a:rPr>
              <a:t>At Walmart, analytics have </a:t>
            </a:r>
            <a:r>
              <a:rPr lang="en-US" sz="2800" b="0" i="0" dirty="0">
                <a:solidFill>
                  <a:srgbClr val="FF0000"/>
                </a:solidFill>
                <a:effectLst/>
                <a:latin typeface="Calibri (Body)"/>
              </a:rPr>
              <a:t>reduced the problem finding to solution finding period </a:t>
            </a:r>
            <a:r>
              <a:rPr lang="en-US" sz="2800" b="0" i="0" dirty="0">
                <a:solidFill>
                  <a:srgbClr val="004DA1"/>
                </a:solidFill>
                <a:effectLst/>
                <a:latin typeface="Calibri (Body)"/>
              </a:rPr>
              <a:t>from 2-3 weeks to 20 minutes.</a:t>
            </a:r>
            <a:endParaRPr lang="en-IN" sz="2800" dirty="0">
              <a:solidFill>
                <a:srgbClr val="004DA1"/>
              </a:solidFill>
              <a:latin typeface="Calibri (Body)"/>
            </a:endParaRPr>
          </a:p>
        </p:txBody>
      </p:sp>
      <p:pic>
        <p:nvPicPr>
          <p:cNvPr id="10242" name="Picture 2">
            <a:extLst>
              <a:ext uri="{FF2B5EF4-FFF2-40B4-BE49-F238E27FC236}">
                <a16:creationId xmlns:a16="http://schemas.microsoft.com/office/drawing/2014/main" id="{DF93E7FF-6DDD-45BF-8919-2D544EEAC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134"/>
            <a:ext cx="7014519" cy="198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4781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E1F4BDAA-46FA-4F02-80BE-BDD3715E254B}"/>
              </a:ext>
            </a:extLst>
          </p:cNvPr>
          <p:cNvGraphicFramePr>
            <a:graphicFrameLocks noChangeAspect="1"/>
          </p:cNvGraphicFramePr>
          <p:nvPr/>
        </p:nvGraphicFramePr>
        <p:xfrm>
          <a:off x="356171" y="1397286"/>
          <a:ext cx="3443805" cy="3285587"/>
        </p:xfrm>
        <a:graphic>
          <a:graphicData uri="http://schemas.openxmlformats.org/presentationml/2006/ole">
            <mc:AlternateContent xmlns:mc="http://schemas.openxmlformats.org/markup-compatibility/2006">
              <mc:Choice xmlns:v="urn:schemas-microsoft-com:vml" Requires="v">
                <p:oleObj spid="_x0000_s48132" name="Bitmap Image" r:id="rId3" imgW="2127240" imgH="1987560" progId="Paint.Picture">
                  <p:embed/>
                </p:oleObj>
              </mc:Choice>
              <mc:Fallback>
                <p:oleObj name="Bitmap Image" r:id="rId3" imgW="2127240" imgH="1987560" progId="Paint.Picture">
                  <p:embed/>
                  <p:pic>
                    <p:nvPicPr>
                      <p:cNvPr id="2" name="Object 1">
                        <a:extLst>
                          <a:ext uri="{FF2B5EF4-FFF2-40B4-BE49-F238E27FC236}">
                            <a16:creationId xmlns:a16="http://schemas.microsoft.com/office/drawing/2014/main" id="{E1F4BDAA-46FA-4F02-80BE-BDD3715E254B}"/>
                          </a:ext>
                        </a:extLst>
                      </p:cNvPr>
                      <p:cNvPicPr/>
                      <p:nvPr/>
                    </p:nvPicPr>
                    <p:blipFill>
                      <a:blip r:embed="rId4"/>
                      <a:stretch>
                        <a:fillRect/>
                      </a:stretch>
                    </p:blipFill>
                    <p:spPr>
                      <a:xfrm>
                        <a:off x="356171" y="1397286"/>
                        <a:ext cx="3443805" cy="328558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019EB52-0A8B-499B-AFC8-7A3BED6BBA96}"/>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Healthcare: AI assisted Resource Management </a:t>
            </a:r>
          </a:p>
        </p:txBody>
      </p:sp>
      <p:sp>
        <p:nvSpPr>
          <p:cNvPr id="4" name="TextBox 3">
            <a:extLst>
              <a:ext uri="{FF2B5EF4-FFF2-40B4-BE49-F238E27FC236}">
                <a16:creationId xmlns:a16="http://schemas.microsoft.com/office/drawing/2014/main" id="{0584E04F-A7E8-4F8E-84CF-8C0D3877B90F}"/>
              </a:ext>
            </a:extLst>
          </p:cNvPr>
          <p:cNvSpPr txBox="1"/>
          <p:nvPr/>
        </p:nvSpPr>
        <p:spPr>
          <a:xfrm>
            <a:off x="4417887" y="1294296"/>
            <a:ext cx="7417942" cy="440120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Making best use of both humans and AI talent.</a:t>
            </a:r>
          </a:p>
          <a:p>
            <a:pPr marL="342900" indent="-342900" rtl="0">
              <a:buFont typeface="Arial" panose="020B0604020202020204" pitchFamily="34" charset="0"/>
              <a:buChar char="•"/>
            </a:pPr>
            <a:r>
              <a:rPr lang="en-US" sz="2000" b="0" i="0" dirty="0">
                <a:effectLst/>
                <a:latin typeface="Calibri (Body)"/>
              </a:rPr>
              <a:t>AI offers a way to fill in gaps amid the rising labor shortage in healthcare</a:t>
            </a:r>
          </a:p>
          <a:p>
            <a:pPr marL="342900" indent="-342900" rtl="0">
              <a:buFont typeface="Arial" panose="020B0604020202020204" pitchFamily="34" charset="0"/>
              <a:buChar char="•"/>
            </a:pPr>
            <a:r>
              <a:rPr lang="en-US" sz="2000" b="0" i="0" dirty="0">
                <a:effectLst/>
                <a:latin typeface="Calibri (Body)"/>
              </a:rPr>
              <a:t>$17B</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Expert Systems</a:t>
            </a:r>
          </a:p>
          <a:p>
            <a:pPr rtl="0"/>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William Backus hospital</a:t>
            </a:r>
            <a:endParaRPr lang="en-US" sz="2000" dirty="0">
              <a:effectLst/>
              <a:latin typeface="Calibri (Body)"/>
            </a:endParaRPr>
          </a:p>
        </p:txBody>
      </p:sp>
    </p:spTree>
    <p:extLst>
      <p:ext uri="{BB962C8B-B14F-4D97-AF65-F5344CB8AC3E}">
        <p14:creationId xmlns:p14="http://schemas.microsoft.com/office/powerpoint/2010/main" val="3276118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3491661" cy="707886"/>
          </a:xfrm>
          <a:prstGeom prst="rect">
            <a:avLst/>
          </a:prstGeom>
          <a:noFill/>
        </p:spPr>
        <p:txBody>
          <a:bodyPr wrap="none" rtlCol="0">
            <a:spAutoFit/>
          </a:bodyPr>
          <a:lstStyle/>
          <a:p>
            <a:r>
              <a:rPr lang="en-IN" sz="4000" b="1" dirty="0">
                <a:solidFill>
                  <a:srgbClr val="0070C0"/>
                </a:solidFill>
                <a:latin typeface="Calibri (Body)"/>
              </a:rPr>
              <a:t>AI and Banking</a:t>
            </a:r>
          </a:p>
        </p:txBody>
      </p:sp>
      <p:sp>
        <p:nvSpPr>
          <p:cNvPr id="6" name="TextBox 5">
            <a:extLst>
              <a:ext uri="{FF2B5EF4-FFF2-40B4-BE49-F238E27FC236}">
                <a16:creationId xmlns:a16="http://schemas.microsoft.com/office/drawing/2014/main" id="{C197CE0C-61A4-4CF2-8A5E-2772C195FB56}"/>
              </a:ext>
            </a:extLst>
          </p:cNvPr>
          <p:cNvSpPr txBox="1"/>
          <p:nvPr/>
        </p:nvSpPr>
        <p:spPr>
          <a:xfrm>
            <a:off x="125879" y="4362029"/>
            <a:ext cx="1889749" cy="400110"/>
          </a:xfrm>
          <a:prstGeom prst="rect">
            <a:avLst/>
          </a:prstGeom>
          <a:noFill/>
        </p:spPr>
        <p:txBody>
          <a:bodyPr wrap="none" rtlCol="0">
            <a:spAutoFit/>
          </a:bodyPr>
          <a:lstStyle/>
          <a:p>
            <a:pPr algn="ctr"/>
            <a:r>
              <a:rPr lang="en-IN" sz="2000" dirty="0">
                <a:latin typeface="Calibri (Body)"/>
              </a:rPr>
              <a:t>Bank of America	</a:t>
            </a:r>
          </a:p>
        </p:txBody>
      </p:sp>
      <p:sp>
        <p:nvSpPr>
          <p:cNvPr id="8" name="TextBox 7">
            <a:extLst>
              <a:ext uri="{FF2B5EF4-FFF2-40B4-BE49-F238E27FC236}">
                <a16:creationId xmlns:a16="http://schemas.microsoft.com/office/drawing/2014/main" id="{5C3406E8-0E08-427D-9445-9D403BC8260D}"/>
              </a:ext>
            </a:extLst>
          </p:cNvPr>
          <p:cNvSpPr txBox="1"/>
          <p:nvPr/>
        </p:nvSpPr>
        <p:spPr>
          <a:xfrm>
            <a:off x="6308515" y="4414565"/>
            <a:ext cx="1743158" cy="707886"/>
          </a:xfrm>
          <a:prstGeom prst="rect">
            <a:avLst/>
          </a:prstGeom>
          <a:noFill/>
        </p:spPr>
        <p:txBody>
          <a:bodyPr wrap="square" rtlCol="0">
            <a:spAutoFit/>
          </a:bodyPr>
          <a:lstStyle/>
          <a:p>
            <a:pPr algn="ctr"/>
            <a:r>
              <a:rPr lang="en-IN" sz="2000" dirty="0">
                <a:latin typeface="Calibri (Body)"/>
              </a:rPr>
              <a:t>Reserve Bank of India</a:t>
            </a:r>
          </a:p>
        </p:txBody>
      </p:sp>
      <p:sp>
        <p:nvSpPr>
          <p:cNvPr id="9" name="TextBox 8">
            <a:extLst>
              <a:ext uri="{FF2B5EF4-FFF2-40B4-BE49-F238E27FC236}">
                <a16:creationId xmlns:a16="http://schemas.microsoft.com/office/drawing/2014/main" id="{768F47C0-9E1C-4CB4-89EF-4DF459FBB7C5}"/>
              </a:ext>
            </a:extLst>
          </p:cNvPr>
          <p:cNvSpPr txBox="1"/>
          <p:nvPr/>
        </p:nvSpPr>
        <p:spPr>
          <a:xfrm>
            <a:off x="2449743" y="4357541"/>
            <a:ext cx="1374499" cy="707886"/>
          </a:xfrm>
          <a:prstGeom prst="rect">
            <a:avLst/>
          </a:prstGeom>
          <a:noFill/>
        </p:spPr>
        <p:txBody>
          <a:bodyPr wrap="square" rtlCol="0">
            <a:spAutoFit/>
          </a:bodyPr>
          <a:lstStyle/>
          <a:p>
            <a:pPr algn="ctr"/>
            <a:r>
              <a:rPr lang="en-IN" sz="2000" dirty="0">
                <a:latin typeface="Calibri (Body)"/>
              </a:rPr>
              <a:t>State Bank of India</a:t>
            </a:r>
          </a:p>
        </p:txBody>
      </p:sp>
      <p:sp>
        <p:nvSpPr>
          <p:cNvPr id="10" name="TextBox 9">
            <a:extLst>
              <a:ext uri="{FF2B5EF4-FFF2-40B4-BE49-F238E27FC236}">
                <a16:creationId xmlns:a16="http://schemas.microsoft.com/office/drawing/2014/main" id="{397BF4F9-526E-45E5-9E01-C927F14DDAF0}"/>
              </a:ext>
            </a:extLst>
          </p:cNvPr>
          <p:cNvSpPr txBox="1"/>
          <p:nvPr/>
        </p:nvSpPr>
        <p:spPr>
          <a:xfrm>
            <a:off x="4518946" y="4414565"/>
            <a:ext cx="1364541" cy="400110"/>
          </a:xfrm>
          <a:prstGeom prst="rect">
            <a:avLst/>
          </a:prstGeom>
          <a:noFill/>
        </p:spPr>
        <p:txBody>
          <a:bodyPr wrap="none" rtlCol="0">
            <a:spAutoFit/>
          </a:bodyPr>
          <a:lstStyle/>
          <a:p>
            <a:pPr algn="ctr"/>
            <a:r>
              <a:rPr lang="en-IN" sz="2000" dirty="0">
                <a:latin typeface="Calibri (Body)"/>
              </a:rPr>
              <a:t>J.P. Morgan</a:t>
            </a:r>
          </a:p>
        </p:txBody>
      </p:sp>
      <p:sp>
        <p:nvSpPr>
          <p:cNvPr id="11" name="TextBox 10">
            <a:extLst>
              <a:ext uri="{FF2B5EF4-FFF2-40B4-BE49-F238E27FC236}">
                <a16:creationId xmlns:a16="http://schemas.microsoft.com/office/drawing/2014/main" id="{14FF50EF-4E03-4167-A772-E3E439997A8B}"/>
              </a:ext>
            </a:extLst>
          </p:cNvPr>
          <p:cNvSpPr txBox="1"/>
          <p:nvPr/>
        </p:nvSpPr>
        <p:spPr>
          <a:xfrm>
            <a:off x="8507913" y="4408196"/>
            <a:ext cx="1326966" cy="400110"/>
          </a:xfrm>
          <a:prstGeom prst="rect">
            <a:avLst/>
          </a:prstGeom>
          <a:noFill/>
        </p:spPr>
        <p:txBody>
          <a:bodyPr wrap="none" rtlCol="0">
            <a:spAutoFit/>
          </a:bodyPr>
          <a:lstStyle/>
          <a:p>
            <a:pPr algn="ctr"/>
            <a:r>
              <a:rPr lang="en-IN" sz="2000" dirty="0">
                <a:latin typeface="Calibri (Body)"/>
              </a:rPr>
              <a:t>HDFC Bank</a:t>
            </a:r>
          </a:p>
        </p:txBody>
      </p:sp>
      <p:graphicFrame>
        <p:nvGraphicFramePr>
          <p:cNvPr id="2" name="Object 1">
            <a:extLst>
              <a:ext uri="{FF2B5EF4-FFF2-40B4-BE49-F238E27FC236}">
                <a16:creationId xmlns:a16="http://schemas.microsoft.com/office/drawing/2014/main" id="{98665902-9741-4AD3-A13B-C04FE80D0D5E}"/>
              </a:ext>
            </a:extLst>
          </p:cNvPr>
          <p:cNvGraphicFramePr>
            <a:graphicFrameLocks noChangeAspect="1"/>
          </p:cNvGraphicFramePr>
          <p:nvPr/>
        </p:nvGraphicFramePr>
        <p:xfrm>
          <a:off x="0" y="1571946"/>
          <a:ext cx="12192000" cy="2537807"/>
        </p:xfrm>
        <a:graphic>
          <a:graphicData uri="http://schemas.openxmlformats.org/presentationml/2006/ole">
            <mc:AlternateContent xmlns:mc="http://schemas.openxmlformats.org/markup-compatibility/2006">
              <mc:Choice xmlns:v="urn:schemas-microsoft-com:vml" Requires="v">
                <p:oleObj spid="_x0000_s49156" name="Bitmap Image" r:id="rId3" imgW="10775880" imgH="2330280" progId="Paint.Picture">
                  <p:embed/>
                </p:oleObj>
              </mc:Choice>
              <mc:Fallback>
                <p:oleObj name="Bitmap Image" r:id="rId3" imgW="10775880" imgH="2330280" progId="Paint.Picture">
                  <p:embed/>
                  <p:pic>
                    <p:nvPicPr>
                      <p:cNvPr id="2" name="Object 1">
                        <a:extLst>
                          <a:ext uri="{FF2B5EF4-FFF2-40B4-BE49-F238E27FC236}">
                            <a16:creationId xmlns:a16="http://schemas.microsoft.com/office/drawing/2014/main" id="{98665902-9741-4AD3-A13B-C04FE80D0D5E}"/>
                          </a:ext>
                        </a:extLst>
                      </p:cNvPr>
                      <p:cNvPicPr/>
                      <p:nvPr/>
                    </p:nvPicPr>
                    <p:blipFill>
                      <a:blip r:embed="rId4"/>
                      <a:stretch>
                        <a:fillRect/>
                      </a:stretch>
                    </p:blipFill>
                    <p:spPr>
                      <a:xfrm>
                        <a:off x="0" y="1571946"/>
                        <a:ext cx="12192000" cy="2537807"/>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6D2EDEE9-6F4D-4FF3-8ECE-5FCA19FBCFB2}"/>
              </a:ext>
            </a:extLst>
          </p:cNvPr>
          <p:cNvSpPr txBox="1"/>
          <p:nvPr/>
        </p:nvSpPr>
        <p:spPr>
          <a:xfrm>
            <a:off x="10176372" y="4434196"/>
            <a:ext cx="1889749" cy="400110"/>
          </a:xfrm>
          <a:prstGeom prst="rect">
            <a:avLst/>
          </a:prstGeom>
          <a:noFill/>
        </p:spPr>
        <p:txBody>
          <a:bodyPr wrap="none" rtlCol="0">
            <a:spAutoFit/>
          </a:bodyPr>
          <a:lstStyle/>
          <a:p>
            <a:pPr algn="ctr"/>
            <a:r>
              <a:rPr lang="en-IN" sz="2000" dirty="0">
                <a:latin typeface="Calibri (Body)"/>
              </a:rPr>
              <a:t>Bank of America	</a:t>
            </a:r>
          </a:p>
        </p:txBody>
      </p:sp>
    </p:spTree>
    <p:extLst>
      <p:ext uri="{BB962C8B-B14F-4D97-AF65-F5344CB8AC3E}">
        <p14:creationId xmlns:p14="http://schemas.microsoft.com/office/powerpoint/2010/main" val="17037517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7981480" cy="584775"/>
          </a:xfrm>
          <a:prstGeom prst="rect">
            <a:avLst/>
          </a:prstGeom>
          <a:noFill/>
        </p:spPr>
        <p:txBody>
          <a:bodyPr wrap="none" rtlCol="0">
            <a:spAutoFit/>
          </a:bodyPr>
          <a:lstStyle/>
          <a:p>
            <a:r>
              <a:rPr lang="en-IN" sz="3200" b="1" dirty="0">
                <a:solidFill>
                  <a:srgbClr val="0070C0"/>
                </a:solidFill>
                <a:latin typeface="Calibri (Body)"/>
              </a:rPr>
              <a:t>Banking: AI based solution for Risk Estimation</a:t>
            </a:r>
          </a:p>
        </p:txBody>
      </p:sp>
      <p:graphicFrame>
        <p:nvGraphicFramePr>
          <p:cNvPr id="3" name="Object 2">
            <a:extLst>
              <a:ext uri="{FF2B5EF4-FFF2-40B4-BE49-F238E27FC236}">
                <a16:creationId xmlns:a16="http://schemas.microsoft.com/office/drawing/2014/main" id="{2005E9DA-2332-4CA9-B442-8F70880338FD}"/>
              </a:ext>
            </a:extLst>
          </p:cNvPr>
          <p:cNvGraphicFramePr>
            <a:graphicFrameLocks noChangeAspect="1"/>
          </p:cNvGraphicFramePr>
          <p:nvPr/>
        </p:nvGraphicFramePr>
        <p:xfrm>
          <a:off x="482885" y="1390239"/>
          <a:ext cx="3287731" cy="3633808"/>
        </p:xfrm>
        <a:graphic>
          <a:graphicData uri="http://schemas.openxmlformats.org/presentationml/2006/ole">
            <mc:AlternateContent xmlns:mc="http://schemas.openxmlformats.org/markup-compatibility/2006">
              <mc:Choice xmlns:v="urn:schemas-microsoft-com:vml" Requires="v">
                <p:oleObj spid="_x0000_s50180" name="Bitmap Image" r:id="rId3" imgW="2533680" imgH="2800440" progId="Paint.Picture">
                  <p:embed/>
                </p:oleObj>
              </mc:Choice>
              <mc:Fallback>
                <p:oleObj name="Bitmap Image" r:id="rId3" imgW="2533680" imgH="2800440" progId="Paint.Picture">
                  <p:embed/>
                  <p:pic>
                    <p:nvPicPr>
                      <p:cNvPr id="3" name="Object 2">
                        <a:extLst>
                          <a:ext uri="{FF2B5EF4-FFF2-40B4-BE49-F238E27FC236}">
                            <a16:creationId xmlns:a16="http://schemas.microsoft.com/office/drawing/2014/main" id="{2005E9DA-2332-4CA9-B442-8F70880338FD}"/>
                          </a:ext>
                        </a:extLst>
                      </p:cNvPr>
                      <p:cNvPicPr/>
                      <p:nvPr/>
                    </p:nvPicPr>
                    <p:blipFill>
                      <a:blip r:embed="rId4"/>
                      <a:stretch>
                        <a:fillRect/>
                      </a:stretch>
                    </p:blipFill>
                    <p:spPr>
                      <a:xfrm>
                        <a:off x="482885" y="1390239"/>
                        <a:ext cx="3287731" cy="363380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F678A535-7F89-4EBB-97AE-E2129230915F}"/>
              </a:ext>
            </a:extLst>
          </p:cNvPr>
          <p:cNvSpPr txBox="1"/>
          <p:nvPr/>
        </p:nvSpPr>
        <p:spPr>
          <a:xfrm>
            <a:off x="4417887" y="1294296"/>
            <a:ext cx="7417942" cy="3785652"/>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Determination of the estimate of risk related to a situation</a:t>
            </a:r>
          </a:p>
          <a:p>
            <a:pPr marL="342900" indent="-342900" rtl="0">
              <a:buFont typeface="Arial" panose="020B0604020202020204" pitchFamily="34" charset="0"/>
              <a:buChar char="•"/>
            </a:pPr>
            <a:r>
              <a:rPr lang="en-US" sz="2000" b="0" i="0" dirty="0">
                <a:effectLst/>
                <a:latin typeface="Calibri (Body)"/>
              </a:rPr>
              <a:t>Credit risk or Liquidity risk for example.</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NLP, Machine Learning</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Bank of America</a:t>
            </a:r>
            <a:endParaRPr lang="en-US" sz="2000" dirty="0">
              <a:effectLst/>
              <a:latin typeface="Calibri (Body)"/>
            </a:endParaRPr>
          </a:p>
        </p:txBody>
      </p:sp>
    </p:spTree>
    <p:extLst>
      <p:ext uri="{BB962C8B-B14F-4D97-AF65-F5344CB8AC3E}">
        <p14:creationId xmlns:p14="http://schemas.microsoft.com/office/powerpoint/2010/main" val="3210597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D1E5C027-FC52-4965-970A-7401D7233D3E}"/>
              </a:ext>
            </a:extLst>
          </p:cNvPr>
          <p:cNvGraphicFramePr>
            <a:graphicFrameLocks noChangeAspect="1"/>
          </p:cNvGraphicFramePr>
          <p:nvPr/>
        </p:nvGraphicFramePr>
        <p:xfrm>
          <a:off x="482884" y="1489753"/>
          <a:ext cx="3318553" cy="3248935"/>
        </p:xfrm>
        <a:graphic>
          <a:graphicData uri="http://schemas.openxmlformats.org/presentationml/2006/ole">
            <mc:AlternateContent xmlns:mc="http://schemas.openxmlformats.org/markup-compatibility/2006">
              <mc:Choice xmlns:v="urn:schemas-microsoft-com:vml" Requires="v">
                <p:oleObj spid="_x0000_s51204" name="Bitmap Image" r:id="rId3" imgW="2521080" imgH="2622600" progId="Paint.Picture">
                  <p:embed/>
                </p:oleObj>
              </mc:Choice>
              <mc:Fallback>
                <p:oleObj name="Bitmap Image" r:id="rId3" imgW="2521080" imgH="2622600" progId="Paint.Picture">
                  <p:embed/>
                  <p:pic>
                    <p:nvPicPr>
                      <p:cNvPr id="2" name="Object 1">
                        <a:extLst>
                          <a:ext uri="{FF2B5EF4-FFF2-40B4-BE49-F238E27FC236}">
                            <a16:creationId xmlns:a16="http://schemas.microsoft.com/office/drawing/2014/main" id="{D1E5C027-FC52-4965-970A-7401D7233D3E}"/>
                          </a:ext>
                        </a:extLst>
                      </p:cNvPr>
                      <p:cNvPicPr/>
                      <p:nvPr/>
                    </p:nvPicPr>
                    <p:blipFill>
                      <a:blip r:embed="rId4"/>
                      <a:stretch>
                        <a:fillRect/>
                      </a:stretch>
                    </p:blipFill>
                    <p:spPr>
                      <a:xfrm>
                        <a:off x="482884" y="1489753"/>
                        <a:ext cx="3318553" cy="324893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654C093-EE93-4CC7-94A2-5C11C4DD4D8A}"/>
              </a:ext>
            </a:extLst>
          </p:cNvPr>
          <p:cNvSpPr txBox="1"/>
          <p:nvPr/>
        </p:nvSpPr>
        <p:spPr>
          <a:xfrm>
            <a:off x="4335693" y="1228397"/>
            <a:ext cx="7417942" cy="440120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Management of bonds, securities, shares etc.</a:t>
            </a:r>
          </a:p>
          <a:p>
            <a:pPr marL="342900" indent="-342900" rtl="0">
              <a:buFont typeface="Arial" panose="020B0604020202020204" pitchFamily="34" charset="0"/>
              <a:buChar char="•"/>
            </a:pPr>
            <a:r>
              <a:rPr lang="en-US" sz="2000" b="0" i="0" dirty="0">
                <a:effectLst/>
                <a:latin typeface="Calibri (Body)"/>
              </a:rPr>
              <a:t>Real time optimization of sales and marketing interactions and client services , predictive market modeling based on instantaneous processing of teraflops of data.</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NLP</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SBI, HDFC bank</a:t>
            </a:r>
            <a:endParaRPr lang="en-US" sz="2000" dirty="0">
              <a:effectLst/>
              <a:latin typeface="Calibri (Body)"/>
            </a:endParaRPr>
          </a:p>
        </p:txBody>
      </p:sp>
      <p:sp>
        <p:nvSpPr>
          <p:cNvPr id="7" name="TextBox 6">
            <a:extLst>
              <a:ext uri="{FF2B5EF4-FFF2-40B4-BE49-F238E27FC236}">
                <a16:creationId xmlns:a16="http://schemas.microsoft.com/office/drawing/2014/main" id="{5AA2B968-1BA3-4063-A949-5BF7ACC80A9F}"/>
              </a:ext>
            </a:extLst>
          </p:cNvPr>
          <p:cNvSpPr txBox="1"/>
          <p:nvPr/>
        </p:nvSpPr>
        <p:spPr>
          <a:xfrm>
            <a:off x="482885" y="339562"/>
            <a:ext cx="8314712" cy="584775"/>
          </a:xfrm>
          <a:prstGeom prst="rect">
            <a:avLst/>
          </a:prstGeom>
          <a:noFill/>
        </p:spPr>
        <p:txBody>
          <a:bodyPr wrap="none" rtlCol="0">
            <a:spAutoFit/>
          </a:bodyPr>
          <a:lstStyle/>
          <a:p>
            <a:r>
              <a:rPr lang="en-IN" sz="3200" b="1" dirty="0">
                <a:solidFill>
                  <a:srgbClr val="0070C0"/>
                </a:solidFill>
                <a:latin typeface="Calibri (Body)"/>
              </a:rPr>
              <a:t>Banking: AI based investment banking solutions</a:t>
            </a:r>
          </a:p>
        </p:txBody>
      </p:sp>
    </p:spTree>
    <p:extLst>
      <p:ext uri="{BB962C8B-B14F-4D97-AF65-F5344CB8AC3E}">
        <p14:creationId xmlns:p14="http://schemas.microsoft.com/office/powerpoint/2010/main" val="4321381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E12C7062-AF2E-424B-BE7F-E42F3018661B}"/>
              </a:ext>
            </a:extLst>
          </p:cNvPr>
          <p:cNvGraphicFramePr>
            <a:graphicFrameLocks noChangeAspect="1"/>
          </p:cNvGraphicFramePr>
          <p:nvPr/>
        </p:nvGraphicFramePr>
        <p:xfrm>
          <a:off x="504645" y="1757452"/>
          <a:ext cx="3092522" cy="3167116"/>
        </p:xfrm>
        <a:graphic>
          <a:graphicData uri="http://schemas.openxmlformats.org/presentationml/2006/ole">
            <mc:AlternateContent xmlns:mc="http://schemas.openxmlformats.org/markup-compatibility/2006">
              <mc:Choice xmlns:v="urn:schemas-microsoft-com:vml" Requires="v">
                <p:oleObj spid="_x0000_s52228" name="Bitmap Image" r:id="rId3" imgW="2292480" imgH="2610000" progId="Paint.Picture">
                  <p:embed/>
                </p:oleObj>
              </mc:Choice>
              <mc:Fallback>
                <p:oleObj name="Bitmap Image" r:id="rId3" imgW="2292480" imgH="2610000" progId="Paint.Picture">
                  <p:embed/>
                  <p:pic>
                    <p:nvPicPr>
                      <p:cNvPr id="2" name="Object 1">
                        <a:extLst>
                          <a:ext uri="{FF2B5EF4-FFF2-40B4-BE49-F238E27FC236}">
                            <a16:creationId xmlns:a16="http://schemas.microsoft.com/office/drawing/2014/main" id="{E12C7062-AF2E-424B-BE7F-E42F3018661B}"/>
                          </a:ext>
                        </a:extLst>
                      </p:cNvPr>
                      <p:cNvPicPr/>
                      <p:nvPr/>
                    </p:nvPicPr>
                    <p:blipFill>
                      <a:blip r:embed="rId4"/>
                      <a:stretch>
                        <a:fillRect/>
                      </a:stretch>
                    </p:blipFill>
                    <p:spPr>
                      <a:xfrm>
                        <a:off x="504645" y="1757452"/>
                        <a:ext cx="3092522" cy="3167116"/>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3276EE1B-3B56-49D5-989F-30D5A3320543}"/>
              </a:ext>
            </a:extLst>
          </p:cNvPr>
          <p:cNvSpPr txBox="1"/>
          <p:nvPr/>
        </p:nvSpPr>
        <p:spPr>
          <a:xfrm>
            <a:off x="4417887" y="1294296"/>
            <a:ext cx="7417942" cy="4093428"/>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Develop new strategies for trading volatility on behalf of clients.</a:t>
            </a:r>
          </a:p>
          <a:p>
            <a:pPr marL="342900" indent="-342900" rtl="0">
              <a:buFont typeface="Arial" panose="020B0604020202020204" pitchFamily="34" charset="0"/>
              <a:buChar char="•"/>
            </a:pPr>
            <a:r>
              <a:rPr lang="en-US" sz="2000" b="0" i="0" dirty="0">
                <a:effectLst/>
                <a:latin typeface="Calibri (Body)"/>
              </a:rPr>
              <a:t>Can examine vast amounts of trading data and build a strategy based on learning from market patterns</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Analytics</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JP Morgan</a:t>
            </a:r>
            <a:endParaRPr lang="en-US" sz="2000" dirty="0">
              <a:effectLst/>
              <a:latin typeface="Calibri (Body)"/>
            </a:endParaRPr>
          </a:p>
        </p:txBody>
      </p:sp>
      <p:sp>
        <p:nvSpPr>
          <p:cNvPr id="6" name="TextBox 5">
            <a:extLst>
              <a:ext uri="{FF2B5EF4-FFF2-40B4-BE49-F238E27FC236}">
                <a16:creationId xmlns:a16="http://schemas.microsoft.com/office/drawing/2014/main" id="{5ADFA680-D1D3-40B2-8E93-9152CBEBE4FB}"/>
              </a:ext>
            </a:extLst>
          </p:cNvPr>
          <p:cNvSpPr txBox="1"/>
          <p:nvPr/>
        </p:nvSpPr>
        <p:spPr>
          <a:xfrm>
            <a:off x="482885" y="339562"/>
            <a:ext cx="6228565" cy="584775"/>
          </a:xfrm>
          <a:prstGeom prst="rect">
            <a:avLst/>
          </a:prstGeom>
          <a:noFill/>
        </p:spPr>
        <p:txBody>
          <a:bodyPr wrap="none" rtlCol="0">
            <a:spAutoFit/>
          </a:bodyPr>
          <a:lstStyle/>
          <a:p>
            <a:r>
              <a:rPr lang="en-IN" sz="3200" b="1" dirty="0">
                <a:solidFill>
                  <a:srgbClr val="0070C0"/>
                </a:solidFill>
                <a:latin typeface="Calibri (Body)"/>
              </a:rPr>
              <a:t>Banking: AI based trading solution</a:t>
            </a:r>
          </a:p>
        </p:txBody>
      </p:sp>
    </p:spTree>
    <p:extLst>
      <p:ext uri="{BB962C8B-B14F-4D97-AF65-F5344CB8AC3E}">
        <p14:creationId xmlns:p14="http://schemas.microsoft.com/office/powerpoint/2010/main" val="18972204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DF2EEDB-13BB-4C82-B999-39D443F2E070}"/>
              </a:ext>
            </a:extLst>
          </p:cNvPr>
          <p:cNvGraphicFramePr>
            <a:graphicFrameLocks noChangeAspect="1"/>
          </p:cNvGraphicFramePr>
          <p:nvPr/>
        </p:nvGraphicFramePr>
        <p:xfrm>
          <a:off x="256329" y="1417834"/>
          <a:ext cx="3966350" cy="3430391"/>
        </p:xfrm>
        <a:graphic>
          <a:graphicData uri="http://schemas.openxmlformats.org/presentationml/2006/ole">
            <mc:AlternateContent xmlns:mc="http://schemas.openxmlformats.org/markup-compatibility/2006">
              <mc:Choice xmlns:v="urn:schemas-microsoft-com:vml" Requires="v">
                <p:oleObj spid="_x0000_s53252" name="Bitmap Image" r:id="rId3" imgW="3397320" imgH="2838600" progId="Paint.Picture">
                  <p:embed/>
                </p:oleObj>
              </mc:Choice>
              <mc:Fallback>
                <p:oleObj name="Bitmap Image" r:id="rId3" imgW="3397320" imgH="2838600" progId="Paint.Picture">
                  <p:embed/>
                  <p:pic>
                    <p:nvPicPr>
                      <p:cNvPr id="2" name="Object 1">
                        <a:extLst>
                          <a:ext uri="{FF2B5EF4-FFF2-40B4-BE49-F238E27FC236}">
                            <a16:creationId xmlns:a16="http://schemas.microsoft.com/office/drawing/2014/main" id="{FDF2EEDB-13BB-4C82-B999-39D443F2E070}"/>
                          </a:ext>
                        </a:extLst>
                      </p:cNvPr>
                      <p:cNvPicPr/>
                      <p:nvPr/>
                    </p:nvPicPr>
                    <p:blipFill>
                      <a:blip r:embed="rId4"/>
                      <a:stretch>
                        <a:fillRect/>
                      </a:stretch>
                    </p:blipFill>
                    <p:spPr>
                      <a:xfrm>
                        <a:off x="256329" y="1417834"/>
                        <a:ext cx="3966350" cy="3430391"/>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3466693B-BD28-456B-9362-A1600CD18C5F}"/>
              </a:ext>
            </a:extLst>
          </p:cNvPr>
          <p:cNvSpPr txBox="1"/>
          <p:nvPr/>
        </p:nvSpPr>
        <p:spPr>
          <a:xfrm>
            <a:off x="4417887" y="1294296"/>
            <a:ext cx="7417942" cy="440120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AI can capture complex patterns in customer data and exploit these patterns to identify likely defaulters.</a:t>
            </a:r>
          </a:p>
          <a:p>
            <a:pPr marL="342900" indent="-342900" rtl="0">
              <a:buFont typeface="Arial" panose="020B0604020202020204" pitchFamily="34" charset="0"/>
              <a:buChar char="•"/>
            </a:pPr>
            <a:r>
              <a:rPr lang="en-US" sz="2000" b="0" i="0" dirty="0">
                <a:effectLst/>
                <a:latin typeface="Calibri (Body)"/>
              </a:rPr>
              <a:t>Uses patterns that traditional underwriting models do not account for</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Expert Systems</a:t>
            </a:r>
          </a:p>
          <a:p>
            <a:pPr rtl="0"/>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dirty="0">
                <a:effectLst/>
                <a:latin typeface="Calibri (Body)"/>
              </a:rPr>
              <a:t>RBI , Bank of America</a:t>
            </a:r>
          </a:p>
        </p:txBody>
      </p:sp>
      <p:sp>
        <p:nvSpPr>
          <p:cNvPr id="6" name="TextBox 5">
            <a:extLst>
              <a:ext uri="{FF2B5EF4-FFF2-40B4-BE49-F238E27FC236}">
                <a16:creationId xmlns:a16="http://schemas.microsoft.com/office/drawing/2014/main" id="{20A95FE4-64EE-4661-8E73-285B9C87BC09}"/>
              </a:ext>
            </a:extLst>
          </p:cNvPr>
          <p:cNvSpPr txBox="1"/>
          <p:nvPr/>
        </p:nvSpPr>
        <p:spPr>
          <a:xfrm>
            <a:off x="482885" y="339562"/>
            <a:ext cx="5482591" cy="584775"/>
          </a:xfrm>
          <a:prstGeom prst="rect">
            <a:avLst/>
          </a:prstGeom>
          <a:noFill/>
        </p:spPr>
        <p:txBody>
          <a:bodyPr wrap="none" rtlCol="0">
            <a:spAutoFit/>
          </a:bodyPr>
          <a:lstStyle/>
          <a:p>
            <a:r>
              <a:rPr lang="en-IN" sz="3200" b="1" dirty="0">
                <a:solidFill>
                  <a:srgbClr val="0070C0"/>
                </a:solidFill>
                <a:latin typeface="Calibri (Body)"/>
              </a:rPr>
              <a:t>Banking: AI assisted operations</a:t>
            </a:r>
          </a:p>
        </p:txBody>
      </p:sp>
    </p:spTree>
    <p:extLst>
      <p:ext uri="{BB962C8B-B14F-4D97-AF65-F5344CB8AC3E}">
        <p14:creationId xmlns:p14="http://schemas.microsoft.com/office/powerpoint/2010/main" val="2263737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5F034B32-C0DE-4935-915D-9296DF86AF90}"/>
              </a:ext>
            </a:extLst>
          </p:cNvPr>
          <p:cNvGraphicFramePr>
            <a:graphicFrameLocks noChangeAspect="1"/>
          </p:cNvGraphicFramePr>
          <p:nvPr/>
        </p:nvGraphicFramePr>
        <p:xfrm>
          <a:off x="356171" y="1294296"/>
          <a:ext cx="3442307" cy="3195511"/>
        </p:xfrm>
        <a:graphic>
          <a:graphicData uri="http://schemas.openxmlformats.org/presentationml/2006/ole">
            <mc:AlternateContent xmlns:mc="http://schemas.openxmlformats.org/markup-compatibility/2006">
              <mc:Choice xmlns:v="urn:schemas-microsoft-com:vml" Requires="v">
                <p:oleObj spid="_x0000_s54276" name="Bitmap Image" r:id="rId3" imgW="2165400" imgH="2457360" progId="Paint.Picture">
                  <p:embed/>
                </p:oleObj>
              </mc:Choice>
              <mc:Fallback>
                <p:oleObj name="Bitmap Image" r:id="rId3" imgW="2165400" imgH="2457360" progId="Paint.Picture">
                  <p:embed/>
                  <p:pic>
                    <p:nvPicPr>
                      <p:cNvPr id="2" name="Object 1">
                        <a:extLst>
                          <a:ext uri="{FF2B5EF4-FFF2-40B4-BE49-F238E27FC236}">
                            <a16:creationId xmlns:a16="http://schemas.microsoft.com/office/drawing/2014/main" id="{5F034B32-C0DE-4935-915D-9296DF86AF90}"/>
                          </a:ext>
                        </a:extLst>
                      </p:cNvPr>
                      <p:cNvPicPr/>
                      <p:nvPr/>
                    </p:nvPicPr>
                    <p:blipFill>
                      <a:blip r:embed="rId4"/>
                      <a:stretch>
                        <a:fillRect/>
                      </a:stretch>
                    </p:blipFill>
                    <p:spPr>
                      <a:xfrm>
                        <a:off x="356171" y="1294296"/>
                        <a:ext cx="3442307" cy="3195511"/>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EA12FBFB-594D-4853-AE80-09B3A769EF6F}"/>
              </a:ext>
            </a:extLst>
          </p:cNvPr>
          <p:cNvSpPr txBox="1"/>
          <p:nvPr/>
        </p:nvSpPr>
        <p:spPr>
          <a:xfrm>
            <a:off x="4417887" y="1294296"/>
            <a:ext cx="7417942" cy="4093428"/>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Computer guides people on processes.</a:t>
            </a:r>
          </a:p>
          <a:p>
            <a:pPr marL="342900" indent="-342900" rtl="0">
              <a:buFont typeface="Arial" panose="020B0604020202020204" pitchFamily="34" charset="0"/>
              <a:buChar char="•"/>
            </a:pPr>
            <a:r>
              <a:rPr lang="en-US" sz="2000" b="0" i="0" dirty="0">
                <a:effectLst/>
                <a:latin typeface="Calibri (Body)"/>
              </a:rPr>
              <a:t>Advises on investments.</a:t>
            </a:r>
          </a:p>
          <a:p>
            <a:pPr marL="342900" indent="-342900" rtl="0">
              <a:buFont typeface="Arial" panose="020B0604020202020204" pitchFamily="34" charset="0"/>
              <a:buChar char="•"/>
            </a:pPr>
            <a:r>
              <a:rPr lang="en-US" sz="2000" b="0" i="0" dirty="0">
                <a:effectLst/>
                <a:latin typeface="Calibri (Body)"/>
              </a:rPr>
              <a:t>Takes care of support issues.</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optimization, planning</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HDFC –Robotic assistant IRA</a:t>
            </a:r>
            <a:endParaRPr lang="en-US" sz="2000" dirty="0">
              <a:effectLst/>
              <a:latin typeface="Calibri (Body)"/>
            </a:endParaRPr>
          </a:p>
        </p:txBody>
      </p:sp>
      <p:sp>
        <p:nvSpPr>
          <p:cNvPr id="6" name="TextBox 5">
            <a:extLst>
              <a:ext uri="{FF2B5EF4-FFF2-40B4-BE49-F238E27FC236}">
                <a16:creationId xmlns:a16="http://schemas.microsoft.com/office/drawing/2014/main" id="{B5106952-EC1D-4EC5-9FCB-C2ADCFD414DE}"/>
              </a:ext>
            </a:extLst>
          </p:cNvPr>
          <p:cNvSpPr txBox="1"/>
          <p:nvPr/>
        </p:nvSpPr>
        <p:spPr>
          <a:xfrm>
            <a:off x="482885" y="339562"/>
            <a:ext cx="7239033" cy="584775"/>
          </a:xfrm>
          <a:prstGeom prst="rect">
            <a:avLst/>
          </a:prstGeom>
          <a:noFill/>
        </p:spPr>
        <p:txBody>
          <a:bodyPr wrap="none" rtlCol="0">
            <a:spAutoFit/>
          </a:bodyPr>
          <a:lstStyle/>
          <a:p>
            <a:r>
              <a:rPr lang="en-IN" sz="3200" b="1" dirty="0">
                <a:solidFill>
                  <a:srgbClr val="0070C0"/>
                </a:solidFill>
                <a:latin typeface="Calibri (Body)"/>
              </a:rPr>
              <a:t>Banking: AI based Customer Care support</a:t>
            </a:r>
          </a:p>
        </p:txBody>
      </p:sp>
    </p:spTree>
    <p:extLst>
      <p:ext uri="{BB962C8B-B14F-4D97-AF65-F5344CB8AC3E}">
        <p14:creationId xmlns:p14="http://schemas.microsoft.com/office/powerpoint/2010/main" val="4221641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8D8A113E-EFCD-4199-8159-7FF61036ED3F}"/>
              </a:ext>
            </a:extLst>
          </p:cNvPr>
          <p:cNvGraphicFramePr>
            <a:graphicFrameLocks noChangeAspect="1"/>
          </p:cNvGraphicFramePr>
          <p:nvPr/>
        </p:nvGraphicFramePr>
        <p:xfrm>
          <a:off x="482885" y="1397286"/>
          <a:ext cx="3229688" cy="3340832"/>
        </p:xfrm>
        <a:graphic>
          <a:graphicData uri="http://schemas.openxmlformats.org/presentationml/2006/ole">
            <mc:AlternateContent xmlns:mc="http://schemas.openxmlformats.org/markup-compatibility/2006">
              <mc:Choice xmlns:v="urn:schemas-microsoft-com:vml" Requires="v">
                <p:oleObj spid="_x0000_s55300" name="Bitmap Image" r:id="rId3" imgW="2521080" imgH="2724120" progId="Paint.Picture">
                  <p:embed/>
                </p:oleObj>
              </mc:Choice>
              <mc:Fallback>
                <p:oleObj name="Bitmap Image" r:id="rId3" imgW="2521080" imgH="2724120" progId="Paint.Picture">
                  <p:embed/>
                  <p:pic>
                    <p:nvPicPr>
                      <p:cNvPr id="2" name="Object 1">
                        <a:extLst>
                          <a:ext uri="{FF2B5EF4-FFF2-40B4-BE49-F238E27FC236}">
                            <a16:creationId xmlns:a16="http://schemas.microsoft.com/office/drawing/2014/main" id="{8D8A113E-EFCD-4199-8159-7FF61036ED3F}"/>
                          </a:ext>
                        </a:extLst>
                      </p:cNvPr>
                      <p:cNvPicPr/>
                      <p:nvPr/>
                    </p:nvPicPr>
                    <p:blipFill>
                      <a:blip r:embed="rId4"/>
                      <a:stretch>
                        <a:fillRect/>
                      </a:stretch>
                    </p:blipFill>
                    <p:spPr>
                      <a:xfrm>
                        <a:off x="482885" y="1397286"/>
                        <a:ext cx="3229688" cy="3340832"/>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F950F6C5-5F43-4FAC-B366-417C0E9B594C}"/>
              </a:ext>
            </a:extLst>
          </p:cNvPr>
          <p:cNvSpPr txBox="1"/>
          <p:nvPr/>
        </p:nvSpPr>
        <p:spPr>
          <a:xfrm>
            <a:off x="4417887" y="1294296"/>
            <a:ext cx="7417942" cy="440120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Thousands of hours are spent in regulatory compliance filings to determine whether they comply with laws, terms and conditions.</a:t>
            </a:r>
          </a:p>
          <a:p>
            <a:pPr marL="342900" indent="-342900" rtl="0">
              <a:buFont typeface="Arial" panose="020B0604020202020204" pitchFamily="34" charset="0"/>
              <a:buChar char="•"/>
            </a:pPr>
            <a:r>
              <a:rPr lang="en-US" sz="2000" b="0" i="0" dirty="0">
                <a:effectLst/>
                <a:latin typeface="Calibri (Body)"/>
              </a:rPr>
              <a:t>Using AI banks may be able to save 30% of compliance costs while accelerating throughput up to three times</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NLP, Machine learning</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Bank of America </a:t>
            </a:r>
            <a:endParaRPr lang="en-US" sz="2000" dirty="0">
              <a:effectLst/>
              <a:latin typeface="Calibri (Body)"/>
            </a:endParaRPr>
          </a:p>
        </p:txBody>
      </p:sp>
      <p:sp>
        <p:nvSpPr>
          <p:cNvPr id="6" name="TextBox 5">
            <a:extLst>
              <a:ext uri="{FF2B5EF4-FFF2-40B4-BE49-F238E27FC236}">
                <a16:creationId xmlns:a16="http://schemas.microsoft.com/office/drawing/2014/main" id="{30EEE551-AB45-4244-AB0F-59BC4A173AEB}"/>
              </a:ext>
            </a:extLst>
          </p:cNvPr>
          <p:cNvSpPr txBox="1"/>
          <p:nvPr/>
        </p:nvSpPr>
        <p:spPr>
          <a:xfrm>
            <a:off x="482885" y="339562"/>
            <a:ext cx="6752169" cy="584775"/>
          </a:xfrm>
          <a:prstGeom prst="rect">
            <a:avLst/>
          </a:prstGeom>
          <a:noFill/>
        </p:spPr>
        <p:txBody>
          <a:bodyPr wrap="none" rtlCol="0">
            <a:spAutoFit/>
          </a:bodyPr>
          <a:lstStyle/>
          <a:p>
            <a:r>
              <a:rPr lang="en-IN" sz="3200" b="1" dirty="0">
                <a:solidFill>
                  <a:srgbClr val="0070C0"/>
                </a:solidFill>
                <a:latin typeface="Calibri (Body)"/>
              </a:rPr>
              <a:t>Banking: AI assisted Compliance Check</a:t>
            </a:r>
          </a:p>
        </p:txBody>
      </p:sp>
    </p:spTree>
    <p:extLst>
      <p:ext uri="{BB962C8B-B14F-4D97-AF65-F5344CB8AC3E}">
        <p14:creationId xmlns:p14="http://schemas.microsoft.com/office/powerpoint/2010/main" val="41127102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4538165" cy="707886"/>
          </a:xfrm>
          <a:prstGeom prst="rect">
            <a:avLst/>
          </a:prstGeom>
          <a:noFill/>
        </p:spPr>
        <p:txBody>
          <a:bodyPr wrap="none" rtlCol="0">
            <a:spAutoFit/>
          </a:bodyPr>
          <a:lstStyle/>
          <a:p>
            <a:r>
              <a:rPr lang="en-IN" sz="4000" b="1" dirty="0">
                <a:solidFill>
                  <a:srgbClr val="0070C0"/>
                </a:solidFill>
                <a:latin typeface="Calibri (Body)"/>
              </a:rPr>
              <a:t>AI in Manufacturing</a:t>
            </a:r>
          </a:p>
        </p:txBody>
      </p:sp>
      <p:sp>
        <p:nvSpPr>
          <p:cNvPr id="6" name="TextBox 5">
            <a:extLst>
              <a:ext uri="{FF2B5EF4-FFF2-40B4-BE49-F238E27FC236}">
                <a16:creationId xmlns:a16="http://schemas.microsoft.com/office/drawing/2014/main" id="{C197CE0C-61A4-4CF2-8A5E-2772C195FB56}"/>
              </a:ext>
            </a:extLst>
          </p:cNvPr>
          <p:cNvSpPr txBox="1"/>
          <p:nvPr/>
        </p:nvSpPr>
        <p:spPr>
          <a:xfrm>
            <a:off x="813643" y="4130211"/>
            <a:ext cx="1175322" cy="400110"/>
          </a:xfrm>
          <a:prstGeom prst="rect">
            <a:avLst/>
          </a:prstGeom>
          <a:noFill/>
        </p:spPr>
        <p:txBody>
          <a:bodyPr wrap="none" rtlCol="0">
            <a:spAutoFit/>
          </a:bodyPr>
          <a:lstStyle/>
          <a:p>
            <a:pPr algn="ctr"/>
            <a:r>
              <a:rPr lang="en-IN" sz="2000" dirty="0">
                <a:latin typeface="Calibri (Body)"/>
              </a:rPr>
              <a:t>SIEMEMS	</a:t>
            </a:r>
          </a:p>
        </p:txBody>
      </p:sp>
      <p:sp>
        <p:nvSpPr>
          <p:cNvPr id="8" name="TextBox 7">
            <a:extLst>
              <a:ext uri="{FF2B5EF4-FFF2-40B4-BE49-F238E27FC236}">
                <a16:creationId xmlns:a16="http://schemas.microsoft.com/office/drawing/2014/main" id="{5C3406E8-0E08-427D-9445-9D403BC8260D}"/>
              </a:ext>
            </a:extLst>
          </p:cNvPr>
          <p:cNvSpPr txBox="1"/>
          <p:nvPr/>
        </p:nvSpPr>
        <p:spPr>
          <a:xfrm>
            <a:off x="7148421" y="4130211"/>
            <a:ext cx="1743158" cy="400110"/>
          </a:xfrm>
          <a:prstGeom prst="rect">
            <a:avLst/>
          </a:prstGeom>
          <a:noFill/>
        </p:spPr>
        <p:txBody>
          <a:bodyPr wrap="square" rtlCol="0">
            <a:spAutoFit/>
          </a:bodyPr>
          <a:lstStyle/>
          <a:p>
            <a:pPr algn="ctr"/>
            <a:r>
              <a:rPr lang="en-IN" sz="2000" dirty="0">
                <a:latin typeface="Calibri (Body)"/>
              </a:rPr>
              <a:t>PLETHORA</a:t>
            </a:r>
          </a:p>
        </p:txBody>
      </p:sp>
      <p:sp>
        <p:nvSpPr>
          <p:cNvPr id="9" name="TextBox 8">
            <a:extLst>
              <a:ext uri="{FF2B5EF4-FFF2-40B4-BE49-F238E27FC236}">
                <a16:creationId xmlns:a16="http://schemas.microsoft.com/office/drawing/2014/main" id="{768F47C0-9E1C-4CB4-89EF-4DF459FBB7C5}"/>
              </a:ext>
            </a:extLst>
          </p:cNvPr>
          <p:cNvSpPr txBox="1"/>
          <p:nvPr/>
        </p:nvSpPr>
        <p:spPr>
          <a:xfrm>
            <a:off x="2923872" y="4089830"/>
            <a:ext cx="1374499" cy="707886"/>
          </a:xfrm>
          <a:prstGeom prst="rect">
            <a:avLst/>
          </a:prstGeom>
          <a:noFill/>
        </p:spPr>
        <p:txBody>
          <a:bodyPr wrap="square" rtlCol="0">
            <a:spAutoFit/>
          </a:bodyPr>
          <a:lstStyle/>
          <a:p>
            <a:pPr algn="ctr"/>
            <a:r>
              <a:rPr lang="en-IN" sz="2000" dirty="0">
                <a:latin typeface="Calibri (Body)"/>
              </a:rPr>
              <a:t>Rethink Robotics</a:t>
            </a:r>
          </a:p>
        </p:txBody>
      </p:sp>
      <p:sp>
        <p:nvSpPr>
          <p:cNvPr id="10" name="TextBox 9">
            <a:extLst>
              <a:ext uri="{FF2B5EF4-FFF2-40B4-BE49-F238E27FC236}">
                <a16:creationId xmlns:a16="http://schemas.microsoft.com/office/drawing/2014/main" id="{397BF4F9-526E-45E5-9E01-C927F14DDAF0}"/>
              </a:ext>
            </a:extLst>
          </p:cNvPr>
          <p:cNvSpPr txBox="1"/>
          <p:nvPr/>
        </p:nvSpPr>
        <p:spPr>
          <a:xfrm>
            <a:off x="5621542" y="4089830"/>
            <a:ext cx="474458" cy="400110"/>
          </a:xfrm>
          <a:prstGeom prst="rect">
            <a:avLst/>
          </a:prstGeom>
          <a:noFill/>
        </p:spPr>
        <p:txBody>
          <a:bodyPr wrap="square" rtlCol="0">
            <a:spAutoFit/>
          </a:bodyPr>
          <a:lstStyle/>
          <a:p>
            <a:pPr algn="ctr"/>
            <a:r>
              <a:rPr lang="en-IN" sz="2000" dirty="0">
                <a:latin typeface="Calibri (Body)"/>
              </a:rPr>
              <a:t>GE</a:t>
            </a:r>
          </a:p>
        </p:txBody>
      </p:sp>
      <p:sp>
        <p:nvSpPr>
          <p:cNvPr id="11" name="TextBox 10">
            <a:extLst>
              <a:ext uri="{FF2B5EF4-FFF2-40B4-BE49-F238E27FC236}">
                <a16:creationId xmlns:a16="http://schemas.microsoft.com/office/drawing/2014/main" id="{14FF50EF-4E03-4167-A772-E3E439997A8B}"/>
              </a:ext>
            </a:extLst>
          </p:cNvPr>
          <p:cNvSpPr txBox="1"/>
          <p:nvPr/>
        </p:nvSpPr>
        <p:spPr>
          <a:xfrm>
            <a:off x="9880514" y="4141785"/>
            <a:ext cx="1027012" cy="400110"/>
          </a:xfrm>
          <a:prstGeom prst="rect">
            <a:avLst/>
          </a:prstGeom>
          <a:noFill/>
        </p:spPr>
        <p:txBody>
          <a:bodyPr wrap="none" rtlCol="0">
            <a:spAutoFit/>
          </a:bodyPr>
          <a:lstStyle/>
          <a:p>
            <a:pPr algn="ctr"/>
            <a:r>
              <a:rPr lang="en-IN" sz="2000" dirty="0">
                <a:latin typeface="Calibri (Body)"/>
              </a:rPr>
              <a:t>Amazon</a:t>
            </a:r>
          </a:p>
        </p:txBody>
      </p:sp>
      <p:graphicFrame>
        <p:nvGraphicFramePr>
          <p:cNvPr id="3" name="Object 2">
            <a:extLst>
              <a:ext uri="{FF2B5EF4-FFF2-40B4-BE49-F238E27FC236}">
                <a16:creationId xmlns:a16="http://schemas.microsoft.com/office/drawing/2014/main" id="{C61F9EDF-E46B-4C06-9FD9-AE1B8FB06140}"/>
              </a:ext>
            </a:extLst>
          </p:cNvPr>
          <p:cNvGraphicFramePr>
            <a:graphicFrameLocks noChangeAspect="1"/>
          </p:cNvGraphicFramePr>
          <p:nvPr/>
        </p:nvGraphicFramePr>
        <p:xfrm>
          <a:off x="410966" y="1387010"/>
          <a:ext cx="11178283" cy="2743201"/>
        </p:xfrm>
        <a:graphic>
          <a:graphicData uri="http://schemas.openxmlformats.org/presentationml/2006/ole">
            <mc:AlternateContent xmlns:mc="http://schemas.openxmlformats.org/markup-compatibility/2006">
              <mc:Choice xmlns:v="urn:schemas-microsoft-com:vml" Requires="v">
                <p:oleObj spid="_x0000_s56324" name="Bitmap Image" r:id="rId3" imgW="8070840" imgH="2013120" progId="Paint.Picture">
                  <p:embed/>
                </p:oleObj>
              </mc:Choice>
              <mc:Fallback>
                <p:oleObj name="Bitmap Image" r:id="rId3" imgW="8070840" imgH="2013120" progId="Paint.Picture">
                  <p:embed/>
                  <p:pic>
                    <p:nvPicPr>
                      <p:cNvPr id="3" name="Object 2">
                        <a:extLst>
                          <a:ext uri="{FF2B5EF4-FFF2-40B4-BE49-F238E27FC236}">
                            <a16:creationId xmlns:a16="http://schemas.microsoft.com/office/drawing/2014/main" id="{C61F9EDF-E46B-4C06-9FD9-AE1B8FB06140}"/>
                          </a:ext>
                        </a:extLst>
                      </p:cNvPr>
                      <p:cNvPicPr/>
                      <p:nvPr/>
                    </p:nvPicPr>
                    <p:blipFill>
                      <a:blip r:embed="rId4"/>
                      <a:stretch>
                        <a:fillRect/>
                      </a:stretch>
                    </p:blipFill>
                    <p:spPr>
                      <a:xfrm>
                        <a:off x="410966" y="1387010"/>
                        <a:ext cx="11178283" cy="2743201"/>
                      </a:xfrm>
                      <a:prstGeom prst="rect">
                        <a:avLst/>
                      </a:prstGeom>
                    </p:spPr>
                  </p:pic>
                </p:oleObj>
              </mc:Fallback>
            </mc:AlternateContent>
          </a:graphicData>
        </a:graphic>
      </p:graphicFrame>
    </p:spTree>
    <p:extLst>
      <p:ext uri="{BB962C8B-B14F-4D97-AF65-F5344CB8AC3E}">
        <p14:creationId xmlns:p14="http://schemas.microsoft.com/office/powerpoint/2010/main" val="39476531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3AAE1-C66A-49CC-9B54-B0757BCDBA63}"/>
              </a:ext>
            </a:extLst>
          </p:cNvPr>
          <p:cNvSpPr txBox="1"/>
          <p:nvPr/>
        </p:nvSpPr>
        <p:spPr>
          <a:xfrm>
            <a:off x="482885" y="339562"/>
            <a:ext cx="6863802" cy="584775"/>
          </a:xfrm>
          <a:prstGeom prst="rect">
            <a:avLst/>
          </a:prstGeom>
          <a:noFill/>
        </p:spPr>
        <p:txBody>
          <a:bodyPr wrap="none" rtlCol="0">
            <a:spAutoFit/>
          </a:bodyPr>
          <a:lstStyle/>
          <a:p>
            <a:r>
              <a:rPr lang="en-IN" sz="3200" b="1" dirty="0">
                <a:solidFill>
                  <a:srgbClr val="0070C0"/>
                </a:solidFill>
                <a:latin typeface="Calibri (Body)"/>
              </a:rPr>
              <a:t>Manufacturing: Smarter manufacturing</a:t>
            </a:r>
          </a:p>
        </p:txBody>
      </p:sp>
      <p:graphicFrame>
        <p:nvGraphicFramePr>
          <p:cNvPr id="5" name="Object 4">
            <a:extLst>
              <a:ext uri="{FF2B5EF4-FFF2-40B4-BE49-F238E27FC236}">
                <a16:creationId xmlns:a16="http://schemas.microsoft.com/office/drawing/2014/main" id="{C44AFCF5-02F3-4213-B37F-B11321BBAC98}"/>
              </a:ext>
            </a:extLst>
          </p:cNvPr>
          <p:cNvGraphicFramePr>
            <a:graphicFrameLocks noChangeAspect="1"/>
          </p:cNvGraphicFramePr>
          <p:nvPr/>
        </p:nvGraphicFramePr>
        <p:xfrm>
          <a:off x="482885" y="1892166"/>
          <a:ext cx="3637052" cy="3399025"/>
        </p:xfrm>
        <a:graphic>
          <a:graphicData uri="http://schemas.openxmlformats.org/presentationml/2006/ole">
            <mc:AlternateContent xmlns:mc="http://schemas.openxmlformats.org/markup-compatibility/2006">
              <mc:Choice xmlns:v="urn:schemas-microsoft-com:vml" Requires="v">
                <p:oleObj spid="_x0000_s57348" name="Bitmap Image" r:id="rId3" imgW="2063880" imgH="2152800" progId="Paint.Picture">
                  <p:embed/>
                </p:oleObj>
              </mc:Choice>
              <mc:Fallback>
                <p:oleObj name="Bitmap Image" r:id="rId3" imgW="2063880" imgH="2152800" progId="Paint.Picture">
                  <p:embed/>
                  <p:pic>
                    <p:nvPicPr>
                      <p:cNvPr id="5" name="Object 4">
                        <a:extLst>
                          <a:ext uri="{FF2B5EF4-FFF2-40B4-BE49-F238E27FC236}">
                            <a16:creationId xmlns:a16="http://schemas.microsoft.com/office/drawing/2014/main" id="{C44AFCF5-02F3-4213-B37F-B11321BBAC98}"/>
                          </a:ext>
                        </a:extLst>
                      </p:cNvPr>
                      <p:cNvPicPr/>
                      <p:nvPr/>
                    </p:nvPicPr>
                    <p:blipFill>
                      <a:blip r:embed="rId4"/>
                      <a:stretch>
                        <a:fillRect/>
                      </a:stretch>
                    </p:blipFill>
                    <p:spPr>
                      <a:xfrm>
                        <a:off x="482885" y="1892166"/>
                        <a:ext cx="3637052" cy="339902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660D55B-0756-4359-ABB6-09357CCDFD87}"/>
              </a:ext>
            </a:extLst>
          </p:cNvPr>
          <p:cNvSpPr txBox="1"/>
          <p:nvPr/>
        </p:nvSpPr>
        <p:spPr>
          <a:xfrm>
            <a:off x="4417887" y="1294296"/>
            <a:ext cx="7417942" cy="4708981"/>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Products are already created in the virtual world.</a:t>
            </a:r>
          </a:p>
          <a:p>
            <a:pPr marL="342900" indent="-342900" rtl="0">
              <a:buFont typeface="Arial" panose="020B0604020202020204" pitchFamily="34" charset="0"/>
              <a:buChar char="•"/>
            </a:pPr>
            <a:r>
              <a:rPr lang="en-US" sz="2000" b="0" i="0" dirty="0">
                <a:effectLst/>
                <a:latin typeface="Calibri (Body)"/>
              </a:rPr>
              <a:t>Security optimization, being tested and refined in the virtual world.</a:t>
            </a:r>
          </a:p>
          <a:p>
            <a:pPr marL="342900" indent="-342900" rtl="0">
              <a:buFont typeface="Arial" panose="020B0604020202020204" pitchFamily="34" charset="0"/>
              <a:buChar char="•"/>
            </a:pPr>
            <a:r>
              <a:rPr lang="en-US" sz="2000" b="0" i="0" dirty="0">
                <a:effectLst/>
                <a:latin typeface="Calibri (Body)"/>
              </a:rPr>
              <a:t>Manufacturing processes are also on track to being developed, tested, and optimized this way.</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Siemens</a:t>
            </a:r>
            <a:endParaRPr lang="en-US" sz="2000" dirty="0">
              <a:effectLst/>
              <a:latin typeface="Calibri (Body)"/>
            </a:endParaRPr>
          </a:p>
        </p:txBody>
      </p:sp>
    </p:spTree>
    <p:extLst>
      <p:ext uri="{BB962C8B-B14F-4D97-AF65-F5344CB8AC3E}">
        <p14:creationId xmlns:p14="http://schemas.microsoft.com/office/powerpoint/2010/main" val="3388220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F8C1ED8F-2072-4B7E-AA7B-3159316AA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12184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9ACCEA-2A95-491E-8BA1-E270D4EC5525}"/>
              </a:ext>
            </a:extLst>
          </p:cNvPr>
          <p:cNvSpPr/>
          <p:nvPr/>
        </p:nvSpPr>
        <p:spPr>
          <a:xfrm>
            <a:off x="-7938" y="5679039"/>
            <a:ext cx="12192000" cy="12020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0B4AD7D-E098-4C3C-87E7-5DD9FCFA9C1D}"/>
              </a:ext>
            </a:extLst>
          </p:cNvPr>
          <p:cNvSpPr txBox="1"/>
          <p:nvPr/>
        </p:nvSpPr>
        <p:spPr>
          <a:xfrm>
            <a:off x="47628" y="5897367"/>
            <a:ext cx="12160248" cy="584775"/>
          </a:xfrm>
          <a:prstGeom prst="rect">
            <a:avLst/>
          </a:prstGeom>
          <a:noFill/>
        </p:spPr>
        <p:txBody>
          <a:bodyPr wrap="square" rtlCol="0">
            <a:spAutoFit/>
          </a:bodyPr>
          <a:lstStyle/>
          <a:p>
            <a:pPr algn="ctr"/>
            <a:r>
              <a:rPr lang="en-IN" sz="3200" b="1" dirty="0">
                <a:solidFill>
                  <a:schemeClr val="bg1"/>
                </a:solidFill>
                <a:latin typeface="Calibri (Body)"/>
              </a:rPr>
              <a:t>Automated convenience Stores – Amazon Go, Amazon Fresh </a:t>
            </a:r>
          </a:p>
        </p:txBody>
      </p:sp>
    </p:spTree>
    <p:extLst>
      <p:ext uri="{BB962C8B-B14F-4D97-AF65-F5344CB8AC3E}">
        <p14:creationId xmlns:p14="http://schemas.microsoft.com/office/powerpoint/2010/main" val="12295939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3AAE1-C66A-49CC-9B54-B0757BCDBA63}"/>
              </a:ext>
            </a:extLst>
          </p:cNvPr>
          <p:cNvSpPr txBox="1"/>
          <p:nvPr/>
        </p:nvSpPr>
        <p:spPr>
          <a:xfrm>
            <a:off x="482885" y="339562"/>
            <a:ext cx="7026924" cy="584775"/>
          </a:xfrm>
          <a:prstGeom prst="rect">
            <a:avLst/>
          </a:prstGeom>
          <a:noFill/>
        </p:spPr>
        <p:txBody>
          <a:bodyPr wrap="none" rtlCol="0">
            <a:spAutoFit/>
          </a:bodyPr>
          <a:lstStyle/>
          <a:p>
            <a:r>
              <a:rPr lang="en-IN" sz="3200" b="1" dirty="0">
                <a:solidFill>
                  <a:srgbClr val="0070C0"/>
                </a:solidFill>
                <a:latin typeface="Calibri (Body)"/>
              </a:rPr>
              <a:t>Manufacturing: Adaptive manufacturing</a:t>
            </a:r>
          </a:p>
        </p:txBody>
      </p:sp>
      <p:graphicFrame>
        <p:nvGraphicFramePr>
          <p:cNvPr id="2" name="Object 1">
            <a:extLst>
              <a:ext uri="{FF2B5EF4-FFF2-40B4-BE49-F238E27FC236}">
                <a16:creationId xmlns:a16="http://schemas.microsoft.com/office/drawing/2014/main" id="{710ED3AD-655B-4808-8544-661CA70B4CD1}"/>
              </a:ext>
            </a:extLst>
          </p:cNvPr>
          <p:cNvGraphicFramePr>
            <a:graphicFrameLocks noChangeAspect="1"/>
          </p:cNvGraphicFramePr>
          <p:nvPr/>
        </p:nvGraphicFramePr>
        <p:xfrm>
          <a:off x="356171" y="1709844"/>
          <a:ext cx="3500598" cy="3286494"/>
        </p:xfrm>
        <a:graphic>
          <a:graphicData uri="http://schemas.openxmlformats.org/presentationml/2006/ole">
            <mc:AlternateContent xmlns:mc="http://schemas.openxmlformats.org/markup-compatibility/2006">
              <mc:Choice xmlns:v="urn:schemas-microsoft-com:vml" Requires="v">
                <p:oleObj spid="_x0000_s58372" name="Bitmap Image" r:id="rId3" imgW="2076480" imgH="1949400" progId="Paint.Picture">
                  <p:embed/>
                </p:oleObj>
              </mc:Choice>
              <mc:Fallback>
                <p:oleObj name="Bitmap Image" r:id="rId3" imgW="2076480" imgH="1949400" progId="Paint.Picture">
                  <p:embed/>
                  <p:pic>
                    <p:nvPicPr>
                      <p:cNvPr id="2" name="Object 1">
                        <a:extLst>
                          <a:ext uri="{FF2B5EF4-FFF2-40B4-BE49-F238E27FC236}">
                            <a16:creationId xmlns:a16="http://schemas.microsoft.com/office/drawing/2014/main" id="{710ED3AD-655B-4808-8544-661CA70B4CD1}"/>
                          </a:ext>
                        </a:extLst>
                      </p:cNvPr>
                      <p:cNvPicPr/>
                      <p:nvPr/>
                    </p:nvPicPr>
                    <p:blipFill>
                      <a:blip r:embed="rId4"/>
                      <a:stretch>
                        <a:fillRect/>
                      </a:stretch>
                    </p:blipFill>
                    <p:spPr>
                      <a:xfrm>
                        <a:off x="356171" y="1709844"/>
                        <a:ext cx="3500598" cy="328649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6EE4C91-1AC1-4167-BB79-2E646BF4982E}"/>
              </a:ext>
            </a:extLst>
          </p:cNvPr>
          <p:cNvSpPr txBox="1"/>
          <p:nvPr/>
        </p:nvSpPr>
        <p:spPr>
          <a:xfrm>
            <a:off x="4417887" y="1294296"/>
            <a:ext cx="7417942" cy="440120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Humans and robots work side by side for maximum effectiveness</a:t>
            </a:r>
          </a:p>
          <a:p>
            <a:pPr marL="342900" indent="-342900" rtl="0">
              <a:buFont typeface="Arial" panose="020B0604020202020204" pitchFamily="34" charset="0"/>
              <a:buChar char="•"/>
            </a:pPr>
            <a:r>
              <a:rPr lang="en-US" sz="2000" b="0" i="0" dirty="0">
                <a:effectLst/>
                <a:latin typeface="Calibri (Body)"/>
              </a:rPr>
              <a:t>Overcomes drawbacks of industrial robots (e.g., they require hours to reprogram)</a:t>
            </a:r>
          </a:p>
          <a:p>
            <a:pPr marL="342900" indent="-342900" rtl="0">
              <a:buFont typeface="Arial" panose="020B0604020202020204" pitchFamily="34" charset="0"/>
              <a:buChar char="•"/>
            </a:pPr>
            <a:r>
              <a:rPr lang="en-US" sz="2000" b="0" i="0" dirty="0">
                <a:effectLst/>
                <a:latin typeface="Calibri (Body)"/>
              </a:rPr>
              <a:t>Easy, cost effective</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Robotics</a:t>
            </a:r>
            <a:br>
              <a:rPr lang="en-IN" sz="2000" b="0" i="0" dirty="0">
                <a:effectLst/>
                <a:latin typeface="Calibri (Body)"/>
              </a:rPr>
            </a:b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Rethink robotics</a:t>
            </a:r>
            <a:endParaRPr lang="en-US" sz="2000" dirty="0">
              <a:effectLst/>
              <a:latin typeface="Calibri (Body)"/>
            </a:endParaRPr>
          </a:p>
        </p:txBody>
      </p:sp>
    </p:spTree>
    <p:extLst>
      <p:ext uri="{BB962C8B-B14F-4D97-AF65-F5344CB8AC3E}">
        <p14:creationId xmlns:p14="http://schemas.microsoft.com/office/powerpoint/2010/main" val="10484838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3AAE1-C66A-49CC-9B54-B0757BCDBA63}"/>
              </a:ext>
            </a:extLst>
          </p:cNvPr>
          <p:cNvSpPr txBox="1"/>
          <p:nvPr/>
        </p:nvSpPr>
        <p:spPr>
          <a:xfrm>
            <a:off x="482885" y="339562"/>
            <a:ext cx="8732134" cy="584775"/>
          </a:xfrm>
          <a:prstGeom prst="rect">
            <a:avLst/>
          </a:prstGeom>
          <a:noFill/>
        </p:spPr>
        <p:txBody>
          <a:bodyPr wrap="none" rtlCol="0">
            <a:spAutoFit/>
          </a:bodyPr>
          <a:lstStyle/>
          <a:p>
            <a:r>
              <a:rPr lang="en-IN" sz="3200" b="1" dirty="0">
                <a:solidFill>
                  <a:srgbClr val="0070C0"/>
                </a:solidFill>
                <a:latin typeface="Calibri (Body)"/>
              </a:rPr>
              <a:t>Manufacturing: AI  based Predictive maintenance</a:t>
            </a:r>
          </a:p>
        </p:txBody>
      </p:sp>
      <p:graphicFrame>
        <p:nvGraphicFramePr>
          <p:cNvPr id="2" name="Object 1">
            <a:extLst>
              <a:ext uri="{FF2B5EF4-FFF2-40B4-BE49-F238E27FC236}">
                <a16:creationId xmlns:a16="http://schemas.microsoft.com/office/drawing/2014/main" id="{64F3A0CD-57FB-40CA-8AAB-54A6E705F538}"/>
              </a:ext>
            </a:extLst>
          </p:cNvPr>
          <p:cNvGraphicFramePr>
            <a:graphicFrameLocks noChangeAspect="1"/>
          </p:cNvGraphicFramePr>
          <p:nvPr/>
        </p:nvGraphicFramePr>
        <p:xfrm>
          <a:off x="356171" y="1625744"/>
          <a:ext cx="3373348" cy="3490785"/>
        </p:xfrm>
        <a:graphic>
          <a:graphicData uri="http://schemas.openxmlformats.org/presentationml/2006/ole">
            <mc:AlternateContent xmlns:mc="http://schemas.openxmlformats.org/markup-compatibility/2006">
              <mc:Choice xmlns:v="urn:schemas-microsoft-com:vml" Requires="v">
                <p:oleObj spid="_x0000_s59396" name="Bitmap Image" r:id="rId3" imgW="1924200" imgH="2101680" progId="Paint.Picture">
                  <p:embed/>
                </p:oleObj>
              </mc:Choice>
              <mc:Fallback>
                <p:oleObj name="Bitmap Image" r:id="rId3" imgW="1924200" imgH="2101680" progId="Paint.Picture">
                  <p:embed/>
                  <p:pic>
                    <p:nvPicPr>
                      <p:cNvPr id="2" name="Object 1">
                        <a:extLst>
                          <a:ext uri="{FF2B5EF4-FFF2-40B4-BE49-F238E27FC236}">
                            <a16:creationId xmlns:a16="http://schemas.microsoft.com/office/drawing/2014/main" id="{64F3A0CD-57FB-40CA-8AAB-54A6E705F538}"/>
                          </a:ext>
                        </a:extLst>
                      </p:cNvPr>
                      <p:cNvPicPr/>
                      <p:nvPr/>
                    </p:nvPicPr>
                    <p:blipFill>
                      <a:blip r:embed="rId4"/>
                      <a:stretch>
                        <a:fillRect/>
                      </a:stretch>
                    </p:blipFill>
                    <p:spPr>
                      <a:xfrm>
                        <a:off x="356171" y="1625744"/>
                        <a:ext cx="3373348" cy="349078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4DC1D752-BD02-4597-ACB1-749F9008AD43}"/>
              </a:ext>
            </a:extLst>
          </p:cNvPr>
          <p:cNvSpPr txBox="1"/>
          <p:nvPr/>
        </p:nvSpPr>
        <p:spPr>
          <a:xfrm>
            <a:off x="4417887" y="1294296"/>
            <a:ext cx="7417942" cy="4708981"/>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Equipment can interpret data from hundreds of sensors, understand failure conditions, track anomalies, based on real-time demand</a:t>
            </a:r>
            <a:r>
              <a:rPr lang="en-US" sz="2000" dirty="0">
                <a:latin typeface="Calibri (Body)"/>
              </a:rPr>
              <a:t>.</a:t>
            </a:r>
            <a:endParaRPr lang="en-US" sz="2000" b="0" i="0" dirty="0">
              <a:effectLst/>
              <a:latin typeface="Calibri (Body)"/>
            </a:endParaRPr>
          </a:p>
          <a:p>
            <a:pPr marL="342900" indent="-342900" rtl="0">
              <a:buFont typeface="Arial" panose="020B0604020202020204" pitchFamily="34" charset="0"/>
              <a:buChar char="•"/>
            </a:pPr>
            <a:r>
              <a:rPr lang="en-US" sz="2000" b="0" i="0" dirty="0">
                <a:effectLst/>
                <a:latin typeface="Calibri (Body)"/>
              </a:rPr>
              <a:t>This allows manufacturers to achieve 60 percent or more reduction in unscheduled system downtime</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Predictive analytics, robotics</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General Electric</a:t>
            </a:r>
            <a:endParaRPr lang="en-US" sz="2000" dirty="0">
              <a:effectLst/>
              <a:latin typeface="Calibri (Body)"/>
            </a:endParaRPr>
          </a:p>
        </p:txBody>
      </p:sp>
    </p:spTree>
    <p:extLst>
      <p:ext uri="{BB962C8B-B14F-4D97-AF65-F5344CB8AC3E}">
        <p14:creationId xmlns:p14="http://schemas.microsoft.com/office/powerpoint/2010/main" val="156913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3AAE1-C66A-49CC-9B54-B0757BCDBA63}"/>
              </a:ext>
            </a:extLst>
          </p:cNvPr>
          <p:cNvSpPr txBox="1"/>
          <p:nvPr/>
        </p:nvSpPr>
        <p:spPr>
          <a:xfrm>
            <a:off x="482885" y="339562"/>
            <a:ext cx="8002319" cy="584775"/>
          </a:xfrm>
          <a:prstGeom prst="rect">
            <a:avLst/>
          </a:prstGeom>
          <a:noFill/>
        </p:spPr>
        <p:txBody>
          <a:bodyPr wrap="none" rtlCol="0">
            <a:spAutoFit/>
          </a:bodyPr>
          <a:lstStyle/>
          <a:p>
            <a:r>
              <a:rPr lang="en-IN" sz="3200" b="1" dirty="0">
                <a:solidFill>
                  <a:srgbClr val="0070C0"/>
                </a:solidFill>
                <a:latin typeface="Calibri (Body)"/>
              </a:rPr>
              <a:t>Manufacturing: Boosting productivity using AI</a:t>
            </a:r>
          </a:p>
        </p:txBody>
      </p:sp>
      <p:graphicFrame>
        <p:nvGraphicFramePr>
          <p:cNvPr id="2" name="Object 1">
            <a:extLst>
              <a:ext uri="{FF2B5EF4-FFF2-40B4-BE49-F238E27FC236}">
                <a16:creationId xmlns:a16="http://schemas.microsoft.com/office/drawing/2014/main" id="{28E08ED2-BA0D-43BC-A7A1-C8B527B109A8}"/>
              </a:ext>
            </a:extLst>
          </p:cNvPr>
          <p:cNvGraphicFramePr>
            <a:graphicFrameLocks noChangeAspect="1"/>
          </p:cNvGraphicFramePr>
          <p:nvPr/>
        </p:nvGraphicFramePr>
        <p:xfrm>
          <a:off x="226032" y="1727908"/>
          <a:ext cx="3873400" cy="3402183"/>
        </p:xfrm>
        <a:graphic>
          <a:graphicData uri="http://schemas.openxmlformats.org/presentationml/2006/ole">
            <mc:AlternateContent xmlns:mc="http://schemas.openxmlformats.org/markup-compatibility/2006">
              <mc:Choice xmlns:v="urn:schemas-microsoft-com:vml" Requires="v">
                <p:oleObj spid="_x0000_s60420" name="Bitmap Image" r:id="rId3" imgW="2610000" imgH="2292480" progId="Paint.Picture">
                  <p:embed/>
                </p:oleObj>
              </mc:Choice>
              <mc:Fallback>
                <p:oleObj name="Bitmap Image" r:id="rId3" imgW="2610000" imgH="2292480" progId="Paint.Picture">
                  <p:embed/>
                  <p:pic>
                    <p:nvPicPr>
                      <p:cNvPr id="2" name="Object 1">
                        <a:extLst>
                          <a:ext uri="{FF2B5EF4-FFF2-40B4-BE49-F238E27FC236}">
                            <a16:creationId xmlns:a16="http://schemas.microsoft.com/office/drawing/2014/main" id="{28E08ED2-BA0D-43BC-A7A1-C8B527B109A8}"/>
                          </a:ext>
                        </a:extLst>
                      </p:cNvPr>
                      <p:cNvPicPr/>
                      <p:nvPr/>
                    </p:nvPicPr>
                    <p:blipFill>
                      <a:blip r:embed="rId4"/>
                      <a:stretch>
                        <a:fillRect/>
                      </a:stretch>
                    </p:blipFill>
                    <p:spPr>
                      <a:xfrm>
                        <a:off x="226032" y="1727908"/>
                        <a:ext cx="3873400" cy="3402183"/>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0A3528C3-2DFA-4CA4-93A6-AB7FCE2094F0}"/>
              </a:ext>
            </a:extLst>
          </p:cNvPr>
          <p:cNvSpPr txBox="1"/>
          <p:nvPr/>
        </p:nvSpPr>
        <p:spPr>
          <a:xfrm>
            <a:off x="4417887" y="1294296"/>
            <a:ext cx="7417942" cy="440120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Monitoring and adaptive control using AI can allow you to increase the productivity</a:t>
            </a:r>
          </a:p>
          <a:p>
            <a:pPr marL="342900" indent="-342900" rtl="0">
              <a:buFont typeface="Arial" panose="020B0604020202020204" pitchFamily="34" charset="0"/>
              <a:buChar char="•"/>
            </a:pPr>
            <a:r>
              <a:rPr lang="en-US" sz="2000" b="0" i="0" dirty="0">
                <a:effectLst/>
                <a:latin typeface="Calibri (Body)"/>
              </a:rPr>
              <a:t>Faster feedback loops using AI can enable factories to tackle unplanned downtimes</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Expert systems</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Plethora</a:t>
            </a:r>
            <a:endParaRPr lang="en-US" sz="2000" dirty="0">
              <a:effectLst/>
              <a:latin typeface="Calibri (Body)"/>
            </a:endParaRPr>
          </a:p>
        </p:txBody>
      </p:sp>
    </p:spTree>
    <p:extLst>
      <p:ext uri="{BB962C8B-B14F-4D97-AF65-F5344CB8AC3E}">
        <p14:creationId xmlns:p14="http://schemas.microsoft.com/office/powerpoint/2010/main" val="3367585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3AAE1-C66A-49CC-9B54-B0757BCDBA63}"/>
              </a:ext>
            </a:extLst>
          </p:cNvPr>
          <p:cNvSpPr txBox="1"/>
          <p:nvPr/>
        </p:nvSpPr>
        <p:spPr>
          <a:xfrm>
            <a:off x="482885" y="339562"/>
            <a:ext cx="7771679" cy="584775"/>
          </a:xfrm>
          <a:prstGeom prst="rect">
            <a:avLst/>
          </a:prstGeom>
          <a:noFill/>
        </p:spPr>
        <p:txBody>
          <a:bodyPr wrap="none" rtlCol="0">
            <a:spAutoFit/>
          </a:bodyPr>
          <a:lstStyle/>
          <a:p>
            <a:r>
              <a:rPr lang="en-IN" sz="3200" b="1" dirty="0">
                <a:solidFill>
                  <a:srgbClr val="0070C0"/>
                </a:solidFill>
                <a:latin typeface="Calibri (Body)"/>
              </a:rPr>
              <a:t>Manufacturing: Real time demand execution</a:t>
            </a:r>
          </a:p>
        </p:txBody>
      </p:sp>
      <p:graphicFrame>
        <p:nvGraphicFramePr>
          <p:cNvPr id="2" name="Object 1">
            <a:extLst>
              <a:ext uri="{FF2B5EF4-FFF2-40B4-BE49-F238E27FC236}">
                <a16:creationId xmlns:a16="http://schemas.microsoft.com/office/drawing/2014/main" id="{8B5D2C16-80EC-4D94-BA30-A247A47F41D2}"/>
              </a:ext>
            </a:extLst>
          </p:cNvPr>
          <p:cNvGraphicFramePr>
            <a:graphicFrameLocks noChangeAspect="1"/>
          </p:cNvGraphicFramePr>
          <p:nvPr/>
        </p:nvGraphicFramePr>
        <p:xfrm>
          <a:off x="482885" y="1799930"/>
          <a:ext cx="3477907" cy="3258139"/>
        </p:xfrm>
        <a:graphic>
          <a:graphicData uri="http://schemas.openxmlformats.org/presentationml/2006/ole">
            <mc:AlternateContent xmlns:mc="http://schemas.openxmlformats.org/markup-compatibility/2006">
              <mc:Choice xmlns:v="urn:schemas-microsoft-com:vml" Requires="v">
                <p:oleObj spid="_x0000_s61444" name="Bitmap Image" r:id="rId3" imgW="2000160" imgH="2127240" progId="Paint.Picture">
                  <p:embed/>
                </p:oleObj>
              </mc:Choice>
              <mc:Fallback>
                <p:oleObj name="Bitmap Image" r:id="rId3" imgW="2000160" imgH="2127240" progId="Paint.Picture">
                  <p:embed/>
                  <p:pic>
                    <p:nvPicPr>
                      <p:cNvPr id="2" name="Object 1">
                        <a:extLst>
                          <a:ext uri="{FF2B5EF4-FFF2-40B4-BE49-F238E27FC236}">
                            <a16:creationId xmlns:a16="http://schemas.microsoft.com/office/drawing/2014/main" id="{8B5D2C16-80EC-4D94-BA30-A247A47F41D2}"/>
                          </a:ext>
                        </a:extLst>
                      </p:cNvPr>
                      <p:cNvPicPr/>
                      <p:nvPr/>
                    </p:nvPicPr>
                    <p:blipFill>
                      <a:blip r:embed="rId4"/>
                      <a:stretch>
                        <a:fillRect/>
                      </a:stretch>
                    </p:blipFill>
                    <p:spPr>
                      <a:xfrm>
                        <a:off x="482885" y="1799930"/>
                        <a:ext cx="3477907" cy="3258139"/>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9CC0BC8B-D99B-4C4D-9C43-03E6BA0B68D8}"/>
              </a:ext>
            </a:extLst>
          </p:cNvPr>
          <p:cNvSpPr txBox="1"/>
          <p:nvPr/>
        </p:nvSpPr>
        <p:spPr>
          <a:xfrm>
            <a:off x="4417887" y="1294296"/>
            <a:ext cx="7417942" cy="440120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Real-time demand visibility can be achieved by connecting consumer apps and IoT with industrial IoT.</a:t>
            </a:r>
          </a:p>
          <a:p>
            <a:pPr marL="342900" indent="-342900" rtl="0">
              <a:buFont typeface="Arial" panose="020B0604020202020204" pitchFamily="34" charset="0"/>
              <a:buChar char="•"/>
            </a:pPr>
            <a:r>
              <a:rPr lang="en-US" sz="2000" b="0" i="0" dirty="0">
                <a:effectLst/>
                <a:latin typeface="Calibri (Body)"/>
              </a:rPr>
              <a:t>Consumer trends and behavioral data can inform downstream supply chain and manufacturing activities</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information extraction</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Amazon Echo</a:t>
            </a:r>
            <a:endParaRPr lang="en-US" sz="2000" dirty="0">
              <a:effectLst/>
              <a:latin typeface="Calibri (Body)"/>
            </a:endParaRPr>
          </a:p>
        </p:txBody>
      </p:sp>
    </p:spTree>
    <p:extLst>
      <p:ext uri="{BB962C8B-B14F-4D97-AF65-F5344CB8AC3E}">
        <p14:creationId xmlns:p14="http://schemas.microsoft.com/office/powerpoint/2010/main" val="4662745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2712987" cy="707886"/>
          </a:xfrm>
          <a:prstGeom prst="rect">
            <a:avLst/>
          </a:prstGeom>
          <a:noFill/>
        </p:spPr>
        <p:txBody>
          <a:bodyPr wrap="none" rtlCol="0">
            <a:spAutoFit/>
          </a:bodyPr>
          <a:lstStyle/>
          <a:p>
            <a:r>
              <a:rPr lang="en-IN" sz="4000" b="1" dirty="0">
                <a:solidFill>
                  <a:srgbClr val="0070C0"/>
                </a:solidFill>
                <a:latin typeface="Calibri (Body)"/>
              </a:rPr>
              <a:t>AI in Energy</a:t>
            </a:r>
          </a:p>
        </p:txBody>
      </p:sp>
      <p:sp>
        <p:nvSpPr>
          <p:cNvPr id="8" name="TextBox 7">
            <a:extLst>
              <a:ext uri="{FF2B5EF4-FFF2-40B4-BE49-F238E27FC236}">
                <a16:creationId xmlns:a16="http://schemas.microsoft.com/office/drawing/2014/main" id="{5C3406E8-0E08-427D-9445-9D403BC8260D}"/>
              </a:ext>
            </a:extLst>
          </p:cNvPr>
          <p:cNvSpPr txBox="1"/>
          <p:nvPr/>
        </p:nvSpPr>
        <p:spPr>
          <a:xfrm>
            <a:off x="4784344" y="4288837"/>
            <a:ext cx="1743158" cy="400110"/>
          </a:xfrm>
          <a:prstGeom prst="rect">
            <a:avLst/>
          </a:prstGeom>
          <a:noFill/>
        </p:spPr>
        <p:txBody>
          <a:bodyPr wrap="square" rtlCol="0">
            <a:spAutoFit/>
          </a:bodyPr>
          <a:lstStyle/>
          <a:p>
            <a:pPr algn="ctr"/>
            <a:r>
              <a:rPr lang="en-IN" sz="2000" dirty="0">
                <a:latin typeface="Calibri (Body)"/>
              </a:rPr>
              <a:t>BP</a:t>
            </a:r>
          </a:p>
        </p:txBody>
      </p:sp>
      <p:sp>
        <p:nvSpPr>
          <p:cNvPr id="10" name="TextBox 9">
            <a:extLst>
              <a:ext uri="{FF2B5EF4-FFF2-40B4-BE49-F238E27FC236}">
                <a16:creationId xmlns:a16="http://schemas.microsoft.com/office/drawing/2014/main" id="{397BF4F9-526E-45E5-9E01-C927F14DDAF0}"/>
              </a:ext>
            </a:extLst>
          </p:cNvPr>
          <p:cNvSpPr txBox="1"/>
          <p:nvPr/>
        </p:nvSpPr>
        <p:spPr>
          <a:xfrm>
            <a:off x="1368592" y="4288837"/>
            <a:ext cx="1743158" cy="400110"/>
          </a:xfrm>
          <a:prstGeom prst="rect">
            <a:avLst/>
          </a:prstGeom>
          <a:noFill/>
        </p:spPr>
        <p:txBody>
          <a:bodyPr wrap="square" rtlCol="0">
            <a:spAutoFit/>
          </a:bodyPr>
          <a:lstStyle/>
          <a:p>
            <a:pPr algn="ctr"/>
            <a:r>
              <a:rPr lang="en-IN" sz="2000" dirty="0">
                <a:latin typeface="Calibri (Body)"/>
              </a:rPr>
              <a:t>ExxonMobil</a:t>
            </a:r>
          </a:p>
        </p:txBody>
      </p:sp>
      <p:sp>
        <p:nvSpPr>
          <p:cNvPr id="11" name="TextBox 10">
            <a:extLst>
              <a:ext uri="{FF2B5EF4-FFF2-40B4-BE49-F238E27FC236}">
                <a16:creationId xmlns:a16="http://schemas.microsoft.com/office/drawing/2014/main" id="{14FF50EF-4E03-4167-A772-E3E439997A8B}"/>
              </a:ext>
            </a:extLst>
          </p:cNvPr>
          <p:cNvSpPr txBox="1"/>
          <p:nvPr/>
        </p:nvSpPr>
        <p:spPr>
          <a:xfrm>
            <a:off x="8800616" y="4288837"/>
            <a:ext cx="1275413" cy="400110"/>
          </a:xfrm>
          <a:prstGeom prst="rect">
            <a:avLst/>
          </a:prstGeom>
          <a:noFill/>
        </p:spPr>
        <p:txBody>
          <a:bodyPr wrap="none" rtlCol="0">
            <a:spAutoFit/>
          </a:bodyPr>
          <a:lstStyle/>
          <a:p>
            <a:pPr algn="ctr"/>
            <a:r>
              <a:rPr lang="en-IN" sz="2000" dirty="0">
                <a:latin typeface="Calibri (Body)"/>
              </a:rPr>
              <a:t>GAZPROM</a:t>
            </a:r>
          </a:p>
        </p:txBody>
      </p:sp>
      <p:graphicFrame>
        <p:nvGraphicFramePr>
          <p:cNvPr id="2" name="Object 1">
            <a:extLst>
              <a:ext uri="{FF2B5EF4-FFF2-40B4-BE49-F238E27FC236}">
                <a16:creationId xmlns:a16="http://schemas.microsoft.com/office/drawing/2014/main" id="{3E24684E-10BE-4C72-896F-67BFAB8664F8}"/>
              </a:ext>
            </a:extLst>
          </p:cNvPr>
          <p:cNvGraphicFramePr>
            <a:graphicFrameLocks noChangeAspect="1"/>
          </p:cNvGraphicFramePr>
          <p:nvPr/>
        </p:nvGraphicFramePr>
        <p:xfrm>
          <a:off x="945222" y="1475615"/>
          <a:ext cx="9421403" cy="2585110"/>
        </p:xfrm>
        <a:graphic>
          <a:graphicData uri="http://schemas.openxmlformats.org/presentationml/2006/ole">
            <mc:AlternateContent xmlns:mc="http://schemas.openxmlformats.org/markup-compatibility/2006">
              <mc:Choice xmlns:v="urn:schemas-microsoft-com:vml" Requires="v">
                <p:oleObj spid="_x0000_s62468" name="Bitmap Image" r:id="rId3" imgW="6419880" imgH="1911240" progId="Paint.Picture">
                  <p:embed/>
                </p:oleObj>
              </mc:Choice>
              <mc:Fallback>
                <p:oleObj name="Bitmap Image" r:id="rId3" imgW="6419880" imgH="1911240" progId="Paint.Picture">
                  <p:embed/>
                  <p:pic>
                    <p:nvPicPr>
                      <p:cNvPr id="2" name="Object 1">
                        <a:extLst>
                          <a:ext uri="{FF2B5EF4-FFF2-40B4-BE49-F238E27FC236}">
                            <a16:creationId xmlns:a16="http://schemas.microsoft.com/office/drawing/2014/main" id="{3E24684E-10BE-4C72-896F-67BFAB8664F8}"/>
                          </a:ext>
                        </a:extLst>
                      </p:cNvPr>
                      <p:cNvPicPr/>
                      <p:nvPr/>
                    </p:nvPicPr>
                    <p:blipFill>
                      <a:blip r:embed="rId4"/>
                      <a:stretch>
                        <a:fillRect/>
                      </a:stretch>
                    </p:blipFill>
                    <p:spPr>
                      <a:xfrm>
                        <a:off x="945222" y="1475615"/>
                        <a:ext cx="9421403" cy="2585110"/>
                      </a:xfrm>
                      <a:prstGeom prst="rect">
                        <a:avLst/>
                      </a:prstGeom>
                    </p:spPr>
                  </p:pic>
                </p:oleObj>
              </mc:Fallback>
            </mc:AlternateContent>
          </a:graphicData>
        </a:graphic>
      </p:graphicFrame>
    </p:spTree>
    <p:extLst>
      <p:ext uri="{BB962C8B-B14F-4D97-AF65-F5344CB8AC3E}">
        <p14:creationId xmlns:p14="http://schemas.microsoft.com/office/powerpoint/2010/main" val="4616317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3AAE1-C66A-49CC-9B54-B0757BCDBA63}"/>
              </a:ext>
            </a:extLst>
          </p:cNvPr>
          <p:cNvSpPr txBox="1"/>
          <p:nvPr/>
        </p:nvSpPr>
        <p:spPr>
          <a:xfrm>
            <a:off x="482885" y="339562"/>
            <a:ext cx="6822509" cy="584775"/>
          </a:xfrm>
          <a:prstGeom prst="rect">
            <a:avLst/>
          </a:prstGeom>
          <a:noFill/>
        </p:spPr>
        <p:txBody>
          <a:bodyPr wrap="none" rtlCol="0">
            <a:spAutoFit/>
          </a:bodyPr>
          <a:lstStyle/>
          <a:p>
            <a:r>
              <a:rPr lang="en-IN" sz="3200" b="1" dirty="0">
                <a:solidFill>
                  <a:srgbClr val="0070C0"/>
                </a:solidFill>
                <a:latin typeface="Calibri (Body)"/>
              </a:rPr>
              <a:t>Energy: AI assisted smarter exploration</a:t>
            </a:r>
          </a:p>
        </p:txBody>
      </p:sp>
      <p:sp>
        <p:nvSpPr>
          <p:cNvPr id="5" name="TextBox 4">
            <a:extLst>
              <a:ext uri="{FF2B5EF4-FFF2-40B4-BE49-F238E27FC236}">
                <a16:creationId xmlns:a16="http://schemas.microsoft.com/office/drawing/2014/main" id="{9CC0BC8B-D99B-4C4D-9C43-03E6BA0B68D8}"/>
              </a:ext>
            </a:extLst>
          </p:cNvPr>
          <p:cNvSpPr txBox="1"/>
          <p:nvPr/>
        </p:nvSpPr>
        <p:spPr>
          <a:xfrm>
            <a:off x="4417887" y="1294296"/>
            <a:ext cx="7417942" cy="4093428"/>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Geoscientists locate oil reserves using their knowledge and experience with a helping hand from AI technologies.</a:t>
            </a:r>
          </a:p>
          <a:p>
            <a:pPr marL="342900" indent="-342900" rtl="0">
              <a:buFont typeface="Arial" panose="020B0604020202020204" pitchFamily="34" charset="0"/>
              <a:buChar char="•"/>
            </a:pPr>
            <a:r>
              <a:rPr lang="en-US" sz="2000" b="0" i="0" dirty="0">
                <a:effectLst/>
                <a:latin typeface="Calibri (Body)"/>
              </a:rPr>
              <a:t>Testing the waters “virtually” before a drill ever disappears downhole could save a company anywhere between millions and billions.</a:t>
            </a:r>
          </a:p>
          <a:p>
            <a:pPr marL="342900" indent="-342900" rtl="0">
              <a:buFont typeface="Arial" panose="020B0604020202020204" pitchFamily="34" charset="0"/>
              <a:buChar char="•"/>
            </a:pPr>
            <a:r>
              <a:rPr lang="en-US" sz="2000" b="0" i="0" dirty="0">
                <a:effectLst/>
                <a:latin typeface="Calibri (Body)"/>
              </a:rPr>
              <a:t>Improve quality of seismic analysis.</a:t>
            </a:r>
          </a:p>
          <a:p>
            <a:pPr marL="342900" indent="-342900" rtl="0">
              <a:buFont typeface="Arial" panose="020B0604020202020204" pitchFamily="34" charset="0"/>
              <a:buChar char="•"/>
            </a:pPr>
            <a:r>
              <a:rPr lang="en-US" sz="2000" b="0" i="0" dirty="0">
                <a:effectLst/>
                <a:latin typeface="Calibri (Body)"/>
              </a:rPr>
              <a:t>$6B</a:t>
            </a:r>
            <a:endParaRPr lang="en-US" sz="2000" dirty="0">
              <a:latin typeface="Calibri (Body)"/>
            </a:endParaRPr>
          </a:p>
          <a:p>
            <a:pPr rtl="0"/>
            <a:endParaRPr lang="en-US" sz="2000" b="1" dirty="0">
              <a:effectLst/>
              <a:latin typeface="Calibri (Body)"/>
            </a:endParaRPr>
          </a:p>
          <a:p>
            <a:pPr rtl="0"/>
            <a:r>
              <a:rPr lang="en-US" sz="2000" b="1" dirty="0">
                <a:effectLst/>
                <a:latin typeface="Calibri (Body)"/>
              </a:rPr>
              <a:t>Technologies</a:t>
            </a:r>
          </a:p>
          <a:p>
            <a:pPr rtl="0"/>
            <a:endParaRPr lang="en-US" sz="2000" dirty="0">
              <a:effectLst/>
              <a:latin typeface="Calibri (Body)"/>
            </a:endParaRPr>
          </a:p>
          <a:p>
            <a:pPr rtl="0"/>
            <a:r>
              <a:rPr lang="en-IN" sz="2000" dirty="0">
                <a:effectLst/>
                <a:latin typeface="Calibri (Body)"/>
              </a:rPr>
              <a:t>Machine learning, Expert Systems</a:t>
            </a:r>
          </a:p>
        </p:txBody>
      </p:sp>
      <p:graphicFrame>
        <p:nvGraphicFramePr>
          <p:cNvPr id="3" name="Object 2">
            <a:extLst>
              <a:ext uri="{FF2B5EF4-FFF2-40B4-BE49-F238E27FC236}">
                <a16:creationId xmlns:a16="http://schemas.microsoft.com/office/drawing/2014/main" id="{7C1096D6-719B-4712-951E-8160F6739498}"/>
              </a:ext>
            </a:extLst>
          </p:cNvPr>
          <p:cNvGraphicFramePr>
            <a:graphicFrameLocks noChangeAspect="1"/>
          </p:cNvGraphicFramePr>
          <p:nvPr/>
        </p:nvGraphicFramePr>
        <p:xfrm>
          <a:off x="755684" y="1889108"/>
          <a:ext cx="2614239" cy="2703440"/>
        </p:xfrm>
        <a:graphic>
          <a:graphicData uri="http://schemas.openxmlformats.org/presentationml/2006/ole">
            <mc:AlternateContent xmlns:mc="http://schemas.openxmlformats.org/markup-compatibility/2006">
              <mc:Choice xmlns:v="urn:schemas-microsoft-com:vml" Requires="v">
                <p:oleObj spid="_x0000_s63492" name="Bitmap Image" r:id="rId3" imgW="1886040" imgH="1987560" progId="Paint.Picture">
                  <p:embed/>
                </p:oleObj>
              </mc:Choice>
              <mc:Fallback>
                <p:oleObj name="Bitmap Image" r:id="rId3" imgW="1886040" imgH="1987560" progId="Paint.Picture">
                  <p:embed/>
                  <p:pic>
                    <p:nvPicPr>
                      <p:cNvPr id="3" name="Object 2">
                        <a:extLst>
                          <a:ext uri="{FF2B5EF4-FFF2-40B4-BE49-F238E27FC236}">
                            <a16:creationId xmlns:a16="http://schemas.microsoft.com/office/drawing/2014/main" id="{7C1096D6-719B-4712-951E-8160F6739498}"/>
                          </a:ext>
                        </a:extLst>
                      </p:cNvPr>
                      <p:cNvPicPr/>
                      <p:nvPr/>
                    </p:nvPicPr>
                    <p:blipFill>
                      <a:blip r:embed="rId4"/>
                      <a:stretch>
                        <a:fillRect/>
                      </a:stretch>
                    </p:blipFill>
                    <p:spPr>
                      <a:xfrm>
                        <a:off x="755684" y="1889108"/>
                        <a:ext cx="2614239" cy="2703440"/>
                      </a:xfrm>
                      <a:prstGeom prst="rect">
                        <a:avLst/>
                      </a:prstGeom>
                    </p:spPr>
                  </p:pic>
                </p:oleObj>
              </mc:Fallback>
            </mc:AlternateContent>
          </a:graphicData>
        </a:graphic>
      </p:graphicFrame>
    </p:spTree>
    <p:extLst>
      <p:ext uri="{BB962C8B-B14F-4D97-AF65-F5344CB8AC3E}">
        <p14:creationId xmlns:p14="http://schemas.microsoft.com/office/powerpoint/2010/main" val="12650804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C0BC8B-D99B-4C4D-9C43-03E6BA0B68D8}"/>
              </a:ext>
            </a:extLst>
          </p:cNvPr>
          <p:cNvSpPr txBox="1"/>
          <p:nvPr/>
        </p:nvSpPr>
        <p:spPr>
          <a:xfrm>
            <a:off x="4417887" y="1294296"/>
            <a:ext cx="7417942" cy="440120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Faster delivery of capital projects from planning.</a:t>
            </a:r>
          </a:p>
          <a:p>
            <a:pPr marL="342900" indent="-342900" rtl="0">
              <a:buFont typeface="Arial" panose="020B0604020202020204" pitchFamily="34" charset="0"/>
              <a:buChar char="•"/>
            </a:pPr>
            <a:r>
              <a:rPr lang="en-US" sz="2000" b="0" i="0" dirty="0">
                <a:effectLst/>
                <a:latin typeface="Calibri (Body)"/>
              </a:rPr>
              <a:t>Better availability of logistics and maintenance.</a:t>
            </a:r>
          </a:p>
          <a:p>
            <a:pPr marL="342900" indent="-342900" rtl="0">
              <a:buFont typeface="Arial" panose="020B0604020202020204" pitchFamily="34" charset="0"/>
              <a:buChar char="•"/>
            </a:pPr>
            <a:r>
              <a:rPr lang="en-US" sz="2000" b="0" i="0" dirty="0">
                <a:effectLst/>
                <a:latin typeface="Calibri (Body)"/>
              </a:rPr>
              <a:t>Lower capital expenditure by rightsizing wells, crew.</a:t>
            </a:r>
          </a:p>
          <a:p>
            <a:pPr marL="342900" indent="-342900" rtl="0">
              <a:buFont typeface="Arial" panose="020B0604020202020204" pitchFamily="34" charset="0"/>
              <a:buChar char="•"/>
            </a:pPr>
            <a:r>
              <a:rPr lang="en-US" sz="2000" b="0" i="0" dirty="0">
                <a:effectLst/>
                <a:latin typeface="Calibri (Body)"/>
              </a:rPr>
              <a:t>$15B</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US" sz="2000" b="0" i="0" dirty="0">
                <a:effectLst/>
                <a:latin typeface="Calibri (Body)"/>
              </a:rPr>
              <a:t>Machine Learning, image analytics, robotics, planning</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dirty="0">
                <a:effectLst/>
                <a:latin typeface="Calibri (Body)"/>
              </a:rPr>
              <a:t>Shell</a:t>
            </a:r>
          </a:p>
        </p:txBody>
      </p:sp>
      <p:sp>
        <p:nvSpPr>
          <p:cNvPr id="6" name="TextBox 5">
            <a:extLst>
              <a:ext uri="{FF2B5EF4-FFF2-40B4-BE49-F238E27FC236}">
                <a16:creationId xmlns:a16="http://schemas.microsoft.com/office/drawing/2014/main" id="{6BDB3B96-86EF-4D1B-9788-D798D5157C0B}"/>
              </a:ext>
            </a:extLst>
          </p:cNvPr>
          <p:cNvSpPr txBox="1"/>
          <p:nvPr/>
        </p:nvSpPr>
        <p:spPr>
          <a:xfrm>
            <a:off x="482885" y="339562"/>
            <a:ext cx="7103291" cy="584775"/>
          </a:xfrm>
          <a:prstGeom prst="rect">
            <a:avLst/>
          </a:prstGeom>
          <a:noFill/>
        </p:spPr>
        <p:txBody>
          <a:bodyPr wrap="none" rtlCol="0">
            <a:spAutoFit/>
          </a:bodyPr>
          <a:lstStyle/>
          <a:p>
            <a:r>
              <a:rPr lang="en-IN" sz="3200" b="1" dirty="0">
                <a:solidFill>
                  <a:srgbClr val="0070C0"/>
                </a:solidFill>
                <a:latin typeface="Calibri (Body)"/>
              </a:rPr>
              <a:t>Energy: AI based development solutions </a:t>
            </a:r>
          </a:p>
        </p:txBody>
      </p:sp>
      <p:graphicFrame>
        <p:nvGraphicFramePr>
          <p:cNvPr id="3" name="Object 2">
            <a:extLst>
              <a:ext uri="{FF2B5EF4-FFF2-40B4-BE49-F238E27FC236}">
                <a16:creationId xmlns:a16="http://schemas.microsoft.com/office/drawing/2014/main" id="{81B611EE-397A-449A-914D-A819C128D374}"/>
              </a:ext>
            </a:extLst>
          </p:cNvPr>
          <p:cNvGraphicFramePr>
            <a:graphicFrameLocks noChangeAspect="1"/>
          </p:cNvGraphicFramePr>
          <p:nvPr/>
        </p:nvGraphicFramePr>
        <p:xfrm>
          <a:off x="606175" y="1863605"/>
          <a:ext cx="3226086" cy="3130790"/>
        </p:xfrm>
        <a:graphic>
          <a:graphicData uri="http://schemas.openxmlformats.org/presentationml/2006/ole">
            <mc:AlternateContent xmlns:mc="http://schemas.openxmlformats.org/markup-compatibility/2006">
              <mc:Choice xmlns:v="urn:schemas-microsoft-com:vml" Requires="v">
                <p:oleObj spid="_x0000_s64516" name="Bitmap Image" r:id="rId3" imgW="1924200" imgH="1860480" progId="Paint.Picture">
                  <p:embed/>
                </p:oleObj>
              </mc:Choice>
              <mc:Fallback>
                <p:oleObj name="Bitmap Image" r:id="rId3" imgW="1924200" imgH="1860480" progId="Paint.Picture">
                  <p:embed/>
                  <p:pic>
                    <p:nvPicPr>
                      <p:cNvPr id="3" name="Object 2">
                        <a:extLst>
                          <a:ext uri="{FF2B5EF4-FFF2-40B4-BE49-F238E27FC236}">
                            <a16:creationId xmlns:a16="http://schemas.microsoft.com/office/drawing/2014/main" id="{81B611EE-397A-449A-914D-A819C128D374}"/>
                          </a:ext>
                        </a:extLst>
                      </p:cNvPr>
                      <p:cNvPicPr/>
                      <p:nvPr/>
                    </p:nvPicPr>
                    <p:blipFill>
                      <a:blip r:embed="rId4"/>
                      <a:stretch>
                        <a:fillRect/>
                      </a:stretch>
                    </p:blipFill>
                    <p:spPr>
                      <a:xfrm>
                        <a:off x="606175" y="1863605"/>
                        <a:ext cx="3226086" cy="3130790"/>
                      </a:xfrm>
                      <a:prstGeom prst="rect">
                        <a:avLst/>
                      </a:prstGeom>
                    </p:spPr>
                  </p:pic>
                </p:oleObj>
              </mc:Fallback>
            </mc:AlternateContent>
          </a:graphicData>
        </a:graphic>
      </p:graphicFrame>
    </p:spTree>
    <p:extLst>
      <p:ext uri="{BB962C8B-B14F-4D97-AF65-F5344CB8AC3E}">
        <p14:creationId xmlns:p14="http://schemas.microsoft.com/office/powerpoint/2010/main" val="40524506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C0BC8B-D99B-4C4D-9C43-03E6BA0B68D8}"/>
              </a:ext>
            </a:extLst>
          </p:cNvPr>
          <p:cNvSpPr txBox="1"/>
          <p:nvPr/>
        </p:nvSpPr>
        <p:spPr>
          <a:xfrm>
            <a:off x="4417887" y="1294296"/>
            <a:ext cx="7417942" cy="5016758"/>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Reduce risks through predictive maintenance.</a:t>
            </a:r>
          </a:p>
          <a:p>
            <a:pPr marL="342900" indent="-342900" rtl="0">
              <a:buFont typeface="Arial" panose="020B0604020202020204" pitchFamily="34" charset="0"/>
              <a:buChar char="•"/>
            </a:pPr>
            <a:r>
              <a:rPr lang="en-US" sz="2000" b="0" i="0" dirty="0">
                <a:effectLst/>
                <a:latin typeface="Calibri (Body)"/>
              </a:rPr>
              <a:t>Optimize stock levels.</a:t>
            </a:r>
          </a:p>
          <a:p>
            <a:pPr marL="342900" indent="-342900" rtl="0">
              <a:buFont typeface="Arial" panose="020B0604020202020204" pitchFamily="34" charset="0"/>
              <a:buChar char="•"/>
            </a:pPr>
            <a:r>
              <a:rPr lang="en-US" sz="2000" b="0" i="0" dirty="0">
                <a:effectLst/>
                <a:latin typeface="Calibri (Body)"/>
              </a:rPr>
              <a:t>Faster maintenance.</a:t>
            </a:r>
          </a:p>
          <a:p>
            <a:pPr marL="342900" indent="-342900" rtl="0">
              <a:buFont typeface="Arial" panose="020B0604020202020204" pitchFamily="34" charset="0"/>
              <a:buChar char="•"/>
            </a:pPr>
            <a:r>
              <a:rPr lang="en-US" sz="2000" b="0" i="0" dirty="0">
                <a:effectLst/>
                <a:latin typeface="Calibri (Body)"/>
              </a:rPr>
              <a:t>Better coordination between shifts.</a:t>
            </a:r>
          </a:p>
          <a:p>
            <a:pPr marL="342900" indent="-342900" rtl="0">
              <a:buFont typeface="Arial" panose="020B0604020202020204" pitchFamily="34" charset="0"/>
              <a:buChar char="•"/>
            </a:pPr>
            <a:r>
              <a:rPr lang="en-US" sz="2000" b="0" i="0" dirty="0">
                <a:effectLst/>
                <a:latin typeface="Calibri (Body)"/>
              </a:rPr>
              <a:t>Better onshore offshore coordination.</a:t>
            </a:r>
          </a:p>
          <a:p>
            <a:pPr marL="342900" indent="-342900" rtl="0">
              <a:buFont typeface="Arial" panose="020B0604020202020204" pitchFamily="34" charset="0"/>
              <a:buChar char="•"/>
            </a:pPr>
            <a:r>
              <a:rPr lang="en-US" sz="2000" b="0" i="0" dirty="0">
                <a:effectLst/>
                <a:latin typeface="Calibri (Body)"/>
              </a:rPr>
              <a:t>$14B</a:t>
            </a:r>
            <a:br>
              <a:rPr lang="en-US" sz="2000" b="0" i="0" dirty="0">
                <a:effectLst/>
                <a:latin typeface="Calibri (Body)"/>
              </a:rPr>
            </a:b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supervised, unsupervised</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Total, Gazpromavia</a:t>
            </a:r>
            <a:endParaRPr lang="en-US" sz="2000" dirty="0">
              <a:effectLst/>
              <a:latin typeface="Calibri (Body)"/>
            </a:endParaRPr>
          </a:p>
        </p:txBody>
      </p:sp>
      <p:sp>
        <p:nvSpPr>
          <p:cNvPr id="6" name="TextBox 5">
            <a:extLst>
              <a:ext uri="{FF2B5EF4-FFF2-40B4-BE49-F238E27FC236}">
                <a16:creationId xmlns:a16="http://schemas.microsoft.com/office/drawing/2014/main" id="{6BDB3B96-86EF-4D1B-9788-D798D5157C0B}"/>
              </a:ext>
            </a:extLst>
          </p:cNvPr>
          <p:cNvSpPr txBox="1"/>
          <p:nvPr/>
        </p:nvSpPr>
        <p:spPr>
          <a:xfrm>
            <a:off x="482885" y="339562"/>
            <a:ext cx="8167621" cy="584775"/>
          </a:xfrm>
          <a:prstGeom prst="rect">
            <a:avLst/>
          </a:prstGeom>
          <a:noFill/>
        </p:spPr>
        <p:txBody>
          <a:bodyPr wrap="none" rtlCol="0">
            <a:spAutoFit/>
          </a:bodyPr>
          <a:lstStyle/>
          <a:p>
            <a:r>
              <a:rPr lang="en-IN" sz="3200" b="1" dirty="0">
                <a:solidFill>
                  <a:srgbClr val="0070C0"/>
                </a:solidFill>
                <a:latin typeface="Calibri (Body)"/>
              </a:rPr>
              <a:t>Energy: AI based Onshore production solutions</a:t>
            </a:r>
          </a:p>
        </p:txBody>
      </p:sp>
      <p:graphicFrame>
        <p:nvGraphicFramePr>
          <p:cNvPr id="2" name="Object 1">
            <a:extLst>
              <a:ext uri="{FF2B5EF4-FFF2-40B4-BE49-F238E27FC236}">
                <a16:creationId xmlns:a16="http://schemas.microsoft.com/office/drawing/2014/main" id="{8B5F0069-CE32-4750-A910-9757A81E956A}"/>
              </a:ext>
            </a:extLst>
          </p:cNvPr>
          <p:cNvGraphicFramePr>
            <a:graphicFrameLocks noChangeAspect="1"/>
          </p:cNvGraphicFramePr>
          <p:nvPr/>
        </p:nvGraphicFramePr>
        <p:xfrm>
          <a:off x="883578" y="1890445"/>
          <a:ext cx="2575352" cy="2557944"/>
        </p:xfrm>
        <a:graphic>
          <a:graphicData uri="http://schemas.openxmlformats.org/presentationml/2006/ole">
            <mc:AlternateContent xmlns:mc="http://schemas.openxmlformats.org/markup-compatibility/2006">
              <mc:Choice xmlns:v="urn:schemas-microsoft-com:vml" Requires="v">
                <p:oleObj spid="_x0000_s65540" name="Bitmap Image" r:id="rId3" imgW="1568520" imgH="1771560" progId="Paint.Picture">
                  <p:embed/>
                </p:oleObj>
              </mc:Choice>
              <mc:Fallback>
                <p:oleObj name="Bitmap Image" r:id="rId3" imgW="1568520" imgH="1771560" progId="Paint.Picture">
                  <p:embed/>
                  <p:pic>
                    <p:nvPicPr>
                      <p:cNvPr id="2" name="Object 1">
                        <a:extLst>
                          <a:ext uri="{FF2B5EF4-FFF2-40B4-BE49-F238E27FC236}">
                            <a16:creationId xmlns:a16="http://schemas.microsoft.com/office/drawing/2014/main" id="{8B5F0069-CE32-4750-A910-9757A81E956A}"/>
                          </a:ext>
                        </a:extLst>
                      </p:cNvPr>
                      <p:cNvPicPr/>
                      <p:nvPr/>
                    </p:nvPicPr>
                    <p:blipFill>
                      <a:blip r:embed="rId4"/>
                      <a:stretch>
                        <a:fillRect/>
                      </a:stretch>
                    </p:blipFill>
                    <p:spPr>
                      <a:xfrm>
                        <a:off x="883578" y="1890445"/>
                        <a:ext cx="2575352" cy="2557944"/>
                      </a:xfrm>
                      <a:prstGeom prst="rect">
                        <a:avLst/>
                      </a:prstGeom>
                    </p:spPr>
                  </p:pic>
                </p:oleObj>
              </mc:Fallback>
            </mc:AlternateContent>
          </a:graphicData>
        </a:graphic>
      </p:graphicFrame>
    </p:spTree>
    <p:extLst>
      <p:ext uri="{BB962C8B-B14F-4D97-AF65-F5344CB8AC3E}">
        <p14:creationId xmlns:p14="http://schemas.microsoft.com/office/powerpoint/2010/main" val="6850095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C0BC8B-D99B-4C4D-9C43-03E6BA0B68D8}"/>
              </a:ext>
            </a:extLst>
          </p:cNvPr>
          <p:cNvSpPr txBox="1"/>
          <p:nvPr/>
        </p:nvSpPr>
        <p:spPr>
          <a:xfrm>
            <a:off x="960465" y="1448408"/>
            <a:ext cx="7417942" cy="2805063"/>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US" sz="2400" dirty="0">
                <a:effectLst/>
                <a:latin typeface="Calibri (Body)"/>
              </a:rPr>
              <a:t>Competitive advantage </a:t>
            </a:r>
          </a:p>
          <a:p>
            <a:pPr marL="342900" indent="-342900" rtl="0">
              <a:lnSpc>
                <a:spcPct val="150000"/>
              </a:lnSpc>
              <a:buFont typeface="Arial" panose="020B0604020202020204" pitchFamily="34" charset="0"/>
              <a:buChar char="•"/>
            </a:pPr>
            <a:r>
              <a:rPr lang="en-US" sz="2400" dirty="0">
                <a:effectLst/>
                <a:latin typeface="Calibri (Body)"/>
              </a:rPr>
              <a:t>New Business line creation </a:t>
            </a:r>
          </a:p>
          <a:p>
            <a:pPr marL="342900" indent="-342900" rtl="0">
              <a:lnSpc>
                <a:spcPct val="150000"/>
              </a:lnSpc>
              <a:buFont typeface="Arial" panose="020B0604020202020204" pitchFamily="34" charset="0"/>
              <a:buChar char="•"/>
            </a:pPr>
            <a:r>
              <a:rPr lang="en-US" sz="2400" dirty="0">
                <a:effectLst/>
                <a:latin typeface="Calibri (Body)"/>
              </a:rPr>
              <a:t>Return on Investment (ROI)</a:t>
            </a:r>
          </a:p>
          <a:p>
            <a:pPr marL="342900" indent="-342900" rtl="0">
              <a:lnSpc>
                <a:spcPct val="150000"/>
              </a:lnSpc>
              <a:buFont typeface="Arial" panose="020B0604020202020204" pitchFamily="34" charset="0"/>
              <a:buChar char="•"/>
            </a:pPr>
            <a:r>
              <a:rPr lang="en-US" sz="2400" dirty="0">
                <a:effectLst/>
                <a:latin typeface="Calibri (Body)"/>
              </a:rPr>
              <a:t>Turnaround time improvement </a:t>
            </a:r>
          </a:p>
          <a:p>
            <a:pPr marL="342900" indent="-342900" rtl="0">
              <a:lnSpc>
                <a:spcPct val="150000"/>
              </a:lnSpc>
              <a:buFont typeface="Arial" panose="020B0604020202020204" pitchFamily="34" charset="0"/>
              <a:buChar char="•"/>
            </a:pPr>
            <a:r>
              <a:rPr lang="en-US" sz="2400" dirty="0">
                <a:effectLst/>
                <a:latin typeface="Calibri (Body)"/>
              </a:rPr>
              <a:t>Time to market </a:t>
            </a:r>
          </a:p>
        </p:txBody>
      </p:sp>
      <p:sp>
        <p:nvSpPr>
          <p:cNvPr id="6" name="TextBox 5">
            <a:extLst>
              <a:ext uri="{FF2B5EF4-FFF2-40B4-BE49-F238E27FC236}">
                <a16:creationId xmlns:a16="http://schemas.microsoft.com/office/drawing/2014/main" id="{6BDB3B96-86EF-4D1B-9788-D798D5157C0B}"/>
              </a:ext>
            </a:extLst>
          </p:cNvPr>
          <p:cNvSpPr txBox="1"/>
          <p:nvPr/>
        </p:nvSpPr>
        <p:spPr>
          <a:xfrm>
            <a:off x="678094" y="534771"/>
            <a:ext cx="8167621" cy="707886"/>
          </a:xfrm>
          <a:prstGeom prst="rect">
            <a:avLst/>
          </a:prstGeom>
          <a:noFill/>
        </p:spPr>
        <p:txBody>
          <a:bodyPr wrap="square" rtlCol="0">
            <a:spAutoFit/>
          </a:bodyPr>
          <a:lstStyle/>
          <a:p>
            <a:r>
              <a:rPr lang="en-IN" sz="4000" b="1" dirty="0">
                <a:solidFill>
                  <a:srgbClr val="0070C0"/>
                </a:solidFill>
                <a:latin typeface="Calibri (Body)"/>
              </a:rPr>
              <a:t>Summary of business benefits</a:t>
            </a:r>
          </a:p>
        </p:txBody>
      </p:sp>
    </p:spTree>
    <p:extLst>
      <p:ext uri="{BB962C8B-B14F-4D97-AF65-F5344CB8AC3E}">
        <p14:creationId xmlns:p14="http://schemas.microsoft.com/office/powerpoint/2010/main" val="14309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C8A8D-84F3-4D0C-83AB-D5C653842712}"/>
              </a:ext>
            </a:extLst>
          </p:cNvPr>
          <p:cNvSpPr txBox="1"/>
          <p:nvPr/>
        </p:nvSpPr>
        <p:spPr>
          <a:xfrm>
            <a:off x="994880" y="2551837"/>
            <a:ext cx="10202239" cy="1754326"/>
          </a:xfrm>
          <a:prstGeom prst="rect">
            <a:avLst/>
          </a:prstGeom>
          <a:noFill/>
        </p:spPr>
        <p:txBody>
          <a:bodyPr wrap="square" rtlCol="0">
            <a:spAutoFit/>
          </a:bodyPr>
          <a:lstStyle/>
          <a:p>
            <a:pPr algn="ctr"/>
            <a:r>
              <a:rPr lang="en-IN" sz="5400" b="1" dirty="0">
                <a:solidFill>
                  <a:srgbClr val="004DA1"/>
                </a:solidFill>
                <a:latin typeface="Calibri (Body)"/>
              </a:rPr>
              <a:t>Artificial Intelligence Language, Tools and Frameworks</a:t>
            </a:r>
          </a:p>
        </p:txBody>
      </p:sp>
    </p:spTree>
    <p:extLst>
      <p:ext uri="{BB962C8B-B14F-4D97-AF65-F5344CB8AC3E}">
        <p14:creationId xmlns:p14="http://schemas.microsoft.com/office/powerpoint/2010/main" val="3365566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BE3CA-2ACF-4D6F-930B-8EA28DC2D1D8}"/>
              </a:ext>
            </a:extLst>
          </p:cNvPr>
          <p:cNvSpPr>
            <a:spLocks noGrp="1"/>
          </p:cNvSpPr>
          <p:nvPr>
            <p:ph idx="1"/>
          </p:nvPr>
        </p:nvSpPr>
        <p:spPr/>
        <p:txBody>
          <a:bodyPr/>
          <a:lstStyle/>
          <a:p>
            <a:r>
              <a:rPr lang="en-IN" dirty="0">
                <a:latin typeface="Calibri (Body)"/>
              </a:rPr>
              <a:t>Creation of new business lines</a:t>
            </a:r>
          </a:p>
          <a:p>
            <a:r>
              <a:rPr lang="en-IN" dirty="0">
                <a:latin typeface="Calibri (Body)"/>
              </a:rPr>
              <a:t>Competitive advantage</a:t>
            </a:r>
          </a:p>
          <a:p>
            <a:r>
              <a:rPr lang="en-IN" dirty="0">
                <a:latin typeface="Calibri (Body)"/>
              </a:rPr>
              <a:t>Cost reduction, increased productivity, process improvements</a:t>
            </a:r>
          </a:p>
          <a:p>
            <a:r>
              <a:rPr lang="en-IN" dirty="0">
                <a:latin typeface="Calibri (Body)"/>
              </a:rPr>
              <a:t>Personalized communication at scale</a:t>
            </a:r>
          </a:p>
          <a:p>
            <a:r>
              <a:rPr lang="en-IN" dirty="0">
                <a:latin typeface="Calibri (Body)"/>
              </a:rPr>
              <a:t>Al cantered innovations of products and processes.</a:t>
            </a:r>
          </a:p>
          <a:p>
            <a:pPr marL="0" indent="0">
              <a:buNone/>
            </a:pPr>
            <a:endParaRPr lang="en-IN" dirty="0">
              <a:latin typeface="Calibri (Body)"/>
            </a:endParaRPr>
          </a:p>
        </p:txBody>
      </p:sp>
      <p:sp>
        <p:nvSpPr>
          <p:cNvPr id="4" name="TextBox 3">
            <a:extLst>
              <a:ext uri="{FF2B5EF4-FFF2-40B4-BE49-F238E27FC236}">
                <a16:creationId xmlns:a16="http://schemas.microsoft.com/office/drawing/2014/main" id="{F20457A0-7846-4265-BA02-E7A92E94FF0E}"/>
              </a:ext>
            </a:extLst>
          </p:cNvPr>
          <p:cNvSpPr txBox="1"/>
          <p:nvPr/>
        </p:nvSpPr>
        <p:spPr>
          <a:xfrm>
            <a:off x="607509" y="980260"/>
            <a:ext cx="9154494" cy="707886"/>
          </a:xfrm>
          <a:prstGeom prst="rect">
            <a:avLst/>
          </a:prstGeom>
          <a:noFill/>
        </p:spPr>
        <p:txBody>
          <a:bodyPr wrap="none" rtlCol="0">
            <a:spAutoFit/>
          </a:bodyPr>
          <a:lstStyle/>
          <a:p>
            <a:r>
              <a:rPr lang="en-IN" sz="4000" b="1" dirty="0">
                <a:solidFill>
                  <a:srgbClr val="004DA1"/>
                </a:solidFill>
                <a:latin typeface="Calibri (Body)"/>
              </a:rPr>
              <a:t>Conclusion: Adoption of AI  is leading to …</a:t>
            </a:r>
          </a:p>
        </p:txBody>
      </p:sp>
    </p:spTree>
    <p:extLst>
      <p:ext uri="{BB962C8B-B14F-4D97-AF65-F5344CB8AC3E}">
        <p14:creationId xmlns:p14="http://schemas.microsoft.com/office/powerpoint/2010/main" val="17050818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5392182" cy="707886"/>
          </a:xfrm>
          <a:prstGeom prst="rect">
            <a:avLst/>
          </a:prstGeom>
          <a:noFill/>
        </p:spPr>
        <p:txBody>
          <a:bodyPr wrap="none" rtlCol="0">
            <a:spAutoFit/>
          </a:bodyPr>
          <a:lstStyle/>
          <a:p>
            <a:r>
              <a:rPr lang="en-IN" sz="4000" b="1" dirty="0">
                <a:solidFill>
                  <a:srgbClr val="0070C0"/>
                </a:solidFill>
                <a:latin typeface="Calibri (Body)"/>
              </a:rPr>
              <a:t>Programming Languages</a:t>
            </a:r>
          </a:p>
        </p:txBody>
      </p:sp>
      <p:pic>
        <p:nvPicPr>
          <p:cNvPr id="1026" name="Picture 2" descr="The Python Logo | Python Software Foundation">
            <a:extLst>
              <a:ext uri="{FF2B5EF4-FFF2-40B4-BE49-F238E27FC236}">
                <a16:creationId xmlns:a16="http://schemas.microsoft.com/office/drawing/2014/main" id="{11253C4B-63BB-404C-8897-DDFAE5B3D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267" y="2046383"/>
            <a:ext cx="3223733" cy="10888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aning of java Logos">
            <a:extLst>
              <a:ext uri="{FF2B5EF4-FFF2-40B4-BE49-F238E27FC236}">
                <a16:creationId xmlns:a16="http://schemas.microsoft.com/office/drawing/2014/main" id="{D15AC31B-229F-4C5A-8332-DE6CCD95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984" y="1504188"/>
            <a:ext cx="2662018" cy="17646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troduction to R programming language | i2tutorials">
            <a:extLst>
              <a:ext uri="{FF2B5EF4-FFF2-40B4-BE49-F238E27FC236}">
                <a16:creationId xmlns:a16="http://schemas.microsoft.com/office/drawing/2014/main" id="{FA3E0C2B-5655-4ADA-9F54-3EE7E37C5C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31" t="18527" r="14788" b="23209"/>
          <a:stretch/>
        </p:blipFill>
        <p:spPr bwMode="auto">
          <a:xfrm>
            <a:off x="2342509" y="3722736"/>
            <a:ext cx="4048018" cy="16849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ala (programming language) - Wikipedia">
            <a:extLst>
              <a:ext uri="{FF2B5EF4-FFF2-40B4-BE49-F238E27FC236}">
                <a16:creationId xmlns:a16="http://schemas.microsoft.com/office/drawing/2014/main" id="{079432C8-20E5-4EA9-B039-AE1779863E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986" y="1866924"/>
            <a:ext cx="31623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amp;#39;est quoi le SQL et a quoi ça sert ? - lmcode">
            <a:extLst>
              <a:ext uri="{FF2B5EF4-FFF2-40B4-BE49-F238E27FC236}">
                <a16:creationId xmlns:a16="http://schemas.microsoft.com/office/drawing/2014/main" id="{C7C99771-D0E7-456E-8C95-387B58B5E8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6671" y="3838548"/>
            <a:ext cx="2700465" cy="184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5503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8E443-80D5-44EF-9D1D-5EBEC8A63B1F}"/>
              </a:ext>
            </a:extLst>
          </p:cNvPr>
          <p:cNvSpPr txBox="1"/>
          <p:nvPr/>
        </p:nvSpPr>
        <p:spPr>
          <a:xfrm>
            <a:off x="482885" y="339562"/>
            <a:ext cx="3163495" cy="707886"/>
          </a:xfrm>
          <a:prstGeom prst="rect">
            <a:avLst/>
          </a:prstGeom>
          <a:noFill/>
        </p:spPr>
        <p:txBody>
          <a:bodyPr wrap="none" rtlCol="0">
            <a:spAutoFit/>
          </a:bodyPr>
          <a:lstStyle/>
          <a:p>
            <a:r>
              <a:rPr lang="en-IN" sz="4000" b="1" dirty="0">
                <a:solidFill>
                  <a:srgbClr val="0070C0"/>
                </a:solidFill>
                <a:latin typeface="Calibri (Body)"/>
              </a:rPr>
              <a:t>Big Data Tools</a:t>
            </a:r>
          </a:p>
        </p:txBody>
      </p:sp>
      <p:pic>
        <p:nvPicPr>
          <p:cNvPr id="2050" name="Picture 2" descr="Apache Spark - Wikipedia">
            <a:extLst>
              <a:ext uri="{FF2B5EF4-FFF2-40B4-BE49-F238E27FC236}">
                <a16:creationId xmlns:a16="http://schemas.microsoft.com/office/drawing/2014/main" id="{2EF4FE23-9D91-4CE2-B6B8-BF0D35552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32" y="1537591"/>
            <a:ext cx="29718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Apache HBase? | AWS">
            <a:extLst>
              <a:ext uri="{FF2B5EF4-FFF2-40B4-BE49-F238E27FC236}">
                <a16:creationId xmlns:a16="http://schemas.microsoft.com/office/drawing/2014/main" id="{AE71619D-77C5-4F01-8CD3-0FD3DA5A2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705" y="1461820"/>
            <a:ext cx="2539965" cy="18464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TO Cheat Sheet: Apache Kafka">
            <a:extLst>
              <a:ext uri="{FF2B5EF4-FFF2-40B4-BE49-F238E27FC236}">
                <a16:creationId xmlns:a16="http://schemas.microsoft.com/office/drawing/2014/main" id="{7BB2A99E-72AF-413E-83E6-C668929DA2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92" t="15934" r="22977" b="27094"/>
          <a:stretch/>
        </p:blipFill>
        <p:spPr bwMode="auto">
          <a:xfrm>
            <a:off x="6955605" y="1537591"/>
            <a:ext cx="4006921" cy="194181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pache Hive + bzip2 txt file. Why? -">
            <a:extLst>
              <a:ext uri="{FF2B5EF4-FFF2-40B4-BE49-F238E27FC236}">
                <a16:creationId xmlns:a16="http://schemas.microsoft.com/office/drawing/2014/main" id="{D2238E69-09C6-4EB1-A341-4F3F521E1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559" y="3824875"/>
            <a:ext cx="2914739" cy="21216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What happened to Hadoop, the next big thing in enterprise IT | ARCHITECHT">
            <a:extLst>
              <a:ext uri="{FF2B5EF4-FFF2-40B4-BE49-F238E27FC236}">
                <a16:creationId xmlns:a16="http://schemas.microsoft.com/office/drawing/2014/main" id="{36CD7121-8D10-40E8-B6A3-B769A9504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355" y="3160655"/>
            <a:ext cx="32480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apReduce vs Spark Simplified: 7 Critical Differences">
            <a:extLst>
              <a:ext uri="{FF2B5EF4-FFF2-40B4-BE49-F238E27FC236}">
                <a16:creationId xmlns:a16="http://schemas.microsoft.com/office/drawing/2014/main" id="{2589225B-5198-4303-94A8-7479DC9B7A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499" y="5360547"/>
            <a:ext cx="3452117" cy="9626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Apache Pig - Bauman National Library">
            <a:extLst>
              <a:ext uri="{FF2B5EF4-FFF2-40B4-BE49-F238E27FC236}">
                <a16:creationId xmlns:a16="http://schemas.microsoft.com/office/drawing/2014/main" id="{A7F57E01-2C56-4F1D-BB76-2C5A08D31E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6350" y="3612863"/>
            <a:ext cx="196215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Understanding Hadoop HDFS. HDFS (Hadoop Distributed File System)… | by  ELMASLOUHY Mouaad | Analytics Vidhya | Medium">
            <a:extLst>
              <a:ext uri="{FF2B5EF4-FFF2-40B4-BE49-F238E27FC236}">
                <a16:creationId xmlns:a16="http://schemas.microsoft.com/office/drawing/2014/main" id="{A4C98C93-DA51-4753-8733-A699AAB8E1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89" y="4130570"/>
            <a:ext cx="3866187"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8387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DF8ED6-B455-4AC7-9EC2-5FBF30F15C9C}"/>
              </a:ext>
            </a:extLst>
          </p:cNvPr>
          <p:cNvSpPr txBox="1"/>
          <p:nvPr/>
        </p:nvSpPr>
        <p:spPr>
          <a:xfrm>
            <a:off x="482885" y="339562"/>
            <a:ext cx="6717095" cy="707886"/>
          </a:xfrm>
          <a:prstGeom prst="rect">
            <a:avLst/>
          </a:prstGeom>
          <a:noFill/>
        </p:spPr>
        <p:txBody>
          <a:bodyPr wrap="none" rtlCol="0">
            <a:spAutoFit/>
          </a:bodyPr>
          <a:lstStyle/>
          <a:p>
            <a:r>
              <a:rPr lang="en-IN" sz="4000" b="1" dirty="0">
                <a:solidFill>
                  <a:srgbClr val="0070C0"/>
                </a:solidFill>
                <a:latin typeface="Calibri (Body)"/>
              </a:rPr>
              <a:t>Machine Learning Frameworks</a:t>
            </a:r>
          </a:p>
        </p:txBody>
      </p:sp>
      <p:pic>
        <p:nvPicPr>
          <p:cNvPr id="3074" name="Picture 2">
            <a:extLst>
              <a:ext uri="{FF2B5EF4-FFF2-40B4-BE49-F238E27FC236}">
                <a16:creationId xmlns:a16="http://schemas.microsoft.com/office/drawing/2014/main" id="{D8C4D8C9-8575-4018-8805-2817DC72F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257" y="1428624"/>
            <a:ext cx="4006120" cy="24966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orch, logo Free Icon of Vector Logo">
            <a:extLst>
              <a:ext uri="{FF2B5EF4-FFF2-40B4-BE49-F238E27FC236}">
                <a16:creationId xmlns:a16="http://schemas.microsoft.com/office/drawing/2014/main" id="{22FC9E86-EC3A-4347-939C-96B45782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922" y="2877069"/>
            <a:ext cx="4638134" cy="23190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eras Python, HD Png Download , Transparent Png Image - PNGitem">
            <a:extLst>
              <a:ext uri="{FF2B5EF4-FFF2-40B4-BE49-F238E27FC236}">
                <a16:creationId xmlns:a16="http://schemas.microsoft.com/office/drawing/2014/main" id="{08D044D8-4ACD-4109-AF07-1095BF08F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805" y="1171255"/>
            <a:ext cx="4638133" cy="16501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FDD8D59-4A16-4CF3-B043-C3B1BE7F38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788" y="4866048"/>
            <a:ext cx="4006120" cy="9247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affe Installation Tutorial for beginners · GitHub">
            <a:extLst>
              <a:ext uri="{FF2B5EF4-FFF2-40B4-BE49-F238E27FC236}">
                <a16:creationId xmlns:a16="http://schemas.microsoft.com/office/drawing/2014/main" id="{2DC273C3-4447-475E-907B-578BA6CA87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944" y="1790042"/>
            <a:ext cx="2627929" cy="17738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GitHub - apache/incubator-mxnet: Lightweight, Portable, Flexible  Distributed/Mobile Deep Learning with Dynamic, Mutation-aware Dataflow Dep  Scheduler; for Python, R, Julia, Scala, Go, Javascript and more">
            <a:extLst>
              <a:ext uri="{FF2B5EF4-FFF2-40B4-BE49-F238E27FC236}">
                <a16:creationId xmlns:a16="http://schemas.microsoft.com/office/drawing/2014/main" id="{85007A11-A4D6-4D15-93B7-B2421D9CC1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5373" y="4783136"/>
            <a:ext cx="47625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0535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a:extLst>
              <a:ext uri="{FF2B5EF4-FFF2-40B4-BE49-F238E27FC236}">
                <a16:creationId xmlns:a16="http://schemas.microsoft.com/office/drawing/2014/main" id="{C2AEE133-7DA0-4A9B-919E-7E76C8A00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608" y="1655155"/>
            <a:ext cx="4762500" cy="34004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Google Cloud Platform | QB3">
            <a:extLst>
              <a:ext uri="{FF2B5EF4-FFF2-40B4-BE49-F238E27FC236}">
                <a16:creationId xmlns:a16="http://schemas.microsoft.com/office/drawing/2014/main" id="{DF63920E-953D-44FF-B905-FD67DD807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719" y="4407934"/>
            <a:ext cx="8243835" cy="3030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A5C49E2-65D6-4E57-BAD1-D88D6C60098B}"/>
              </a:ext>
            </a:extLst>
          </p:cNvPr>
          <p:cNvSpPr txBox="1"/>
          <p:nvPr/>
        </p:nvSpPr>
        <p:spPr>
          <a:xfrm>
            <a:off x="482885" y="339562"/>
            <a:ext cx="3584956" cy="707886"/>
          </a:xfrm>
          <a:prstGeom prst="rect">
            <a:avLst/>
          </a:prstGeom>
          <a:noFill/>
        </p:spPr>
        <p:txBody>
          <a:bodyPr wrap="none" rtlCol="0">
            <a:spAutoFit/>
          </a:bodyPr>
          <a:lstStyle/>
          <a:p>
            <a:r>
              <a:rPr lang="en-IN" sz="4000" b="1" dirty="0">
                <a:solidFill>
                  <a:srgbClr val="0070C0"/>
                </a:solidFill>
                <a:latin typeface="Calibri (Body)"/>
              </a:rPr>
              <a:t>Cloud Platforms</a:t>
            </a:r>
          </a:p>
        </p:txBody>
      </p:sp>
      <p:pic>
        <p:nvPicPr>
          <p:cNvPr id="12" name="Picture 6" descr="Build Blockchain Apps with BlockApps STRATO">
            <a:extLst>
              <a:ext uri="{FF2B5EF4-FFF2-40B4-BE49-F238E27FC236}">
                <a16:creationId xmlns:a16="http://schemas.microsoft.com/office/drawing/2014/main" id="{EF285BE8-08AB-4AFB-9EAC-DA9628779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0227" y="0"/>
            <a:ext cx="5281773" cy="42762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mazon Web Services (AWS) – Logos Download">
            <a:extLst>
              <a:ext uri="{FF2B5EF4-FFF2-40B4-BE49-F238E27FC236}">
                <a16:creationId xmlns:a16="http://schemas.microsoft.com/office/drawing/2014/main" id="{E61C73A8-5185-4A22-8E73-169DFCBEB1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31" y="1446598"/>
            <a:ext cx="3492463" cy="185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4432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A5C49E2-65D6-4E57-BAD1-D88D6C60098B}"/>
              </a:ext>
            </a:extLst>
          </p:cNvPr>
          <p:cNvSpPr txBox="1"/>
          <p:nvPr/>
        </p:nvSpPr>
        <p:spPr>
          <a:xfrm>
            <a:off x="482885" y="339562"/>
            <a:ext cx="3740255" cy="707886"/>
          </a:xfrm>
          <a:prstGeom prst="rect">
            <a:avLst/>
          </a:prstGeom>
          <a:noFill/>
        </p:spPr>
        <p:txBody>
          <a:bodyPr wrap="none" rtlCol="0">
            <a:spAutoFit/>
          </a:bodyPr>
          <a:lstStyle/>
          <a:p>
            <a:r>
              <a:rPr lang="en-IN" sz="4000" b="1" dirty="0">
                <a:solidFill>
                  <a:srgbClr val="0070C0"/>
                </a:solidFill>
                <a:latin typeface="Calibri (Body)"/>
              </a:rPr>
              <a:t>Computer Vision</a:t>
            </a:r>
          </a:p>
        </p:txBody>
      </p:sp>
      <p:pic>
        <p:nvPicPr>
          <p:cNvPr id="5122" name="Picture 2" descr="Keras Python, HD Png Download , Transparent Png Image - PNGitem">
            <a:extLst>
              <a:ext uri="{FF2B5EF4-FFF2-40B4-BE49-F238E27FC236}">
                <a16:creationId xmlns:a16="http://schemas.microsoft.com/office/drawing/2014/main" id="{1011B7EE-2BA3-4F91-86DA-01BD11303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312" y="4311248"/>
            <a:ext cx="5419655" cy="190318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ython Opencv - Cannot change pixel value of a picture - Stack Overflow">
            <a:extLst>
              <a:ext uri="{FF2B5EF4-FFF2-40B4-BE49-F238E27FC236}">
                <a16:creationId xmlns:a16="http://schemas.microsoft.com/office/drawing/2014/main" id="{E72B53ED-32E4-49B5-BC86-563FC3B86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167" y="1151687"/>
            <a:ext cx="3332542" cy="2943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ytorch, logo Free Icon of Vector Logo">
            <a:extLst>
              <a:ext uri="{FF2B5EF4-FFF2-40B4-BE49-F238E27FC236}">
                <a16:creationId xmlns:a16="http://schemas.microsoft.com/office/drawing/2014/main" id="{0F1345E9-68A7-44E0-A530-9EE622751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140" y="1173259"/>
            <a:ext cx="4638134" cy="231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5022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A5C49E2-65D6-4E57-BAD1-D88D6C60098B}"/>
              </a:ext>
            </a:extLst>
          </p:cNvPr>
          <p:cNvSpPr txBox="1"/>
          <p:nvPr/>
        </p:nvSpPr>
        <p:spPr>
          <a:xfrm>
            <a:off x="482885" y="339562"/>
            <a:ext cx="7483139" cy="707886"/>
          </a:xfrm>
          <a:prstGeom prst="rect">
            <a:avLst/>
          </a:prstGeom>
          <a:noFill/>
        </p:spPr>
        <p:txBody>
          <a:bodyPr wrap="none" rtlCol="0">
            <a:spAutoFit/>
          </a:bodyPr>
          <a:lstStyle/>
          <a:p>
            <a:r>
              <a:rPr lang="en-IN" sz="4000" b="1" dirty="0">
                <a:solidFill>
                  <a:srgbClr val="0070C0"/>
                </a:solidFill>
                <a:latin typeface="Calibri (Body)"/>
              </a:rPr>
              <a:t>Natural Language Processing Tools</a:t>
            </a:r>
          </a:p>
        </p:txBody>
      </p:sp>
      <p:pic>
        <p:nvPicPr>
          <p:cNvPr id="6146" name="Picture 2" descr="Introduction to NLTK library in Python | by Uzair Adamjee | Python in Plain  English">
            <a:extLst>
              <a:ext uri="{FF2B5EF4-FFF2-40B4-BE49-F238E27FC236}">
                <a16:creationId xmlns:a16="http://schemas.microsoft.com/office/drawing/2014/main" id="{0CF88DE8-052B-42F7-8B4F-6A8B2D9BE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80" y="1382748"/>
            <a:ext cx="1881027" cy="20462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itHub - RaRe-Technologies/gensim: Topic Modelling for Humans">
            <a:extLst>
              <a:ext uri="{FF2B5EF4-FFF2-40B4-BE49-F238E27FC236}">
                <a16:creationId xmlns:a16="http://schemas.microsoft.com/office/drawing/2014/main" id="{6E840EA0-1E54-4ADB-9E99-38FF97F02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867" y="1500509"/>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D2D4F31-961F-4E2B-B6D8-96282F06BD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7677" y="1648636"/>
            <a:ext cx="3599379"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Keras Python, HD Png Download , Transparent Png Image - PNGitem">
            <a:extLst>
              <a:ext uri="{FF2B5EF4-FFF2-40B4-BE49-F238E27FC236}">
                <a16:creationId xmlns:a16="http://schemas.microsoft.com/office/drawing/2014/main" id="{B0F73EBD-DA85-4892-A6B5-4845701D5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80" y="4322558"/>
            <a:ext cx="3282505" cy="115269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Overview - CoreNLP">
            <a:extLst>
              <a:ext uri="{FF2B5EF4-FFF2-40B4-BE49-F238E27FC236}">
                <a16:creationId xmlns:a16="http://schemas.microsoft.com/office/drawing/2014/main" id="{2828D514-D316-443C-86D9-017B1AFA28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211" y="2997027"/>
            <a:ext cx="4030466" cy="134348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TextBlob: Simplified Text Processing — TextBlob 0.16.0 documentation">
            <a:extLst>
              <a:ext uri="{FF2B5EF4-FFF2-40B4-BE49-F238E27FC236}">
                <a16:creationId xmlns:a16="http://schemas.microsoft.com/office/drawing/2014/main" id="{FBCCB8D6-8465-40CE-948B-DA4B1B8BC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7677" y="3342309"/>
            <a:ext cx="3214775" cy="294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408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A67F6C-D4A9-4176-BCB8-2B3E35C1DF46}"/>
              </a:ext>
            </a:extLst>
          </p:cNvPr>
          <p:cNvSpPr txBox="1"/>
          <p:nvPr/>
        </p:nvSpPr>
        <p:spPr>
          <a:xfrm>
            <a:off x="700248" y="411481"/>
            <a:ext cx="5262979" cy="707886"/>
          </a:xfrm>
          <a:prstGeom prst="rect">
            <a:avLst/>
          </a:prstGeom>
          <a:noFill/>
        </p:spPr>
        <p:txBody>
          <a:bodyPr wrap="none" rtlCol="0">
            <a:spAutoFit/>
          </a:bodyPr>
          <a:lstStyle/>
          <a:p>
            <a:r>
              <a:rPr lang="en-IN" sz="4000" b="1" dirty="0">
                <a:solidFill>
                  <a:srgbClr val="0070C0"/>
                </a:solidFill>
                <a:latin typeface="Calibri (Body)"/>
              </a:rPr>
              <a:t>ML Operations (MLops)	</a:t>
            </a:r>
          </a:p>
        </p:txBody>
      </p:sp>
      <p:pic>
        <p:nvPicPr>
          <p:cNvPr id="7170" name="Picture 2" descr="Pocoo, flask, logo Free Icon of Vector Logo">
            <a:extLst>
              <a:ext uri="{FF2B5EF4-FFF2-40B4-BE49-F238E27FC236}">
                <a16:creationId xmlns:a16="http://schemas.microsoft.com/office/drawing/2014/main" id="{D6EFDF44-43DE-443B-AC0A-9AF2C976D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813" y="1449138"/>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naged MLflow">
            <a:extLst>
              <a:ext uri="{FF2B5EF4-FFF2-40B4-BE49-F238E27FC236}">
                <a16:creationId xmlns:a16="http://schemas.microsoft.com/office/drawing/2014/main" id="{84035101-A78E-447C-BBA8-6E011D6BF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873" y="1234825"/>
            <a:ext cx="50292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52C604D-9467-4780-93DC-DDF232FAD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666" y="3691633"/>
            <a:ext cx="2875159" cy="111075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Kubeflow - Wikipedia">
            <a:extLst>
              <a:ext uri="{FF2B5EF4-FFF2-40B4-BE49-F238E27FC236}">
                <a16:creationId xmlns:a16="http://schemas.microsoft.com/office/drawing/2014/main" id="{289130E8-F65B-4B2A-8CB4-C12708A678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6418" y="3293383"/>
            <a:ext cx="3019425" cy="29908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ambridge Innovation Capital leads £7.1M Series A investment in Seldon |  Cambridge Network">
            <a:extLst>
              <a:ext uri="{FF2B5EF4-FFF2-40B4-BE49-F238E27FC236}">
                <a16:creationId xmlns:a16="http://schemas.microsoft.com/office/drawing/2014/main" id="{7EA00D2C-F114-4C55-9824-CB5EF967B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2568" y="3429000"/>
            <a:ext cx="3810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66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ADF64C-69F0-4304-A7FD-0E9CCFA81F18}"/>
              </a:ext>
            </a:extLst>
          </p:cNvPr>
          <p:cNvSpPr txBox="1"/>
          <p:nvPr/>
        </p:nvSpPr>
        <p:spPr>
          <a:xfrm>
            <a:off x="700248" y="411481"/>
            <a:ext cx="3304303" cy="707886"/>
          </a:xfrm>
          <a:prstGeom prst="rect">
            <a:avLst/>
          </a:prstGeom>
          <a:noFill/>
        </p:spPr>
        <p:txBody>
          <a:bodyPr wrap="none" rtlCol="0">
            <a:spAutoFit/>
          </a:bodyPr>
          <a:lstStyle/>
          <a:p>
            <a:r>
              <a:rPr lang="en-IN" sz="4000" b="1" dirty="0">
                <a:solidFill>
                  <a:srgbClr val="0070C0"/>
                </a:solidFill>
                <a:latin typeface="Calibri (Body)"/>
              </a:rPr>
              <a:t>AI Governance</a:t>
            </a:r>
          </a:p>
        </p:txBody>
      </p:sp>
      <p:pic>
        <p:nvPicPr>
          <p:cNvPr id="8194" name="Picture 2" descr="Handling Biases in ML Models Using Google&amp;#39;s What-If Tool | by Priyadarshini  Acharjee | DSC KIIT | Medium">
            <a:extLst>
              <a:ext uri="{FF2B5EF4-FFF2-40B4-BE49-F238E27FC236}">
                <a16:creationId xmlns:a16="http://schemas.microsoft.com/office/drawing/2014/main" id="{627D2D3A-1555-4084-ABFF-534AEE1F3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335" y="1906373"/>
            <a:ext cx="3380198" cy="10140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ime Logo Download Vector">
            <a:extLst>
              <a:ext uri="{FF2B5EF4-FFF2-40B4-BE49-F238E27FC236}">
                <a16:creationId xmlns:a16="http://schemas.microsoft.com/office/drawing/2014/main" id="{1D1AA2C9-D173-445B-BDC8-13A42BF17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981" y="1540377"/>
            <a:ext cx="3304303" cy="11982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DeepLIFT Technologies - Crunchbase Company Profile &amp;amp; Funding">
            <a:extLst>
              <a:ext uri="{FF2B5EF4-FFF2-40B4-BE49-F238E27FC236}">
                <a16:creationId xmlns:a16="http://schemas.microsoft.com/office/drawing/2014/main" id="{8A6782E7-2E58-490B-8CD0-9DF3D763A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75" y="1119367"/>
            <a:ext cx="1619250" cy="16192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94498B-756E-4423-B0F4-5601BF1FFE1E}"/>
              </a:ext>
            </a:extLst>
          </p:cNvPr>
          <p:cNvSpPr txBox="1"/>
          <p:nvPr/>
        </p:nvSpPr>
        <p:spPr>
          <a:xfrm>
            <a:off x="969195" y="4119384"/>
            <a:ext cx="10253609" cy="584775"/>
          </a:xfrm>
          <a:prstGeom prst="rect">
            <a:avLst/>
          </a:prstGeom>
          <a:noFill/>
        </p:spPr>
        <p:txBody>
          <a:bodyPr wrap="square">
            <a:spAutoFit/>
          </a:bodyPr>
          <a:lstStyle/>
          <a:p>
            <a:r>
              <a:rPr lang="en-US" sz="3200" b="0" i="0" dirty="0">
                <a:effectLst/>
                <a:latin typeface="Calibri (Body)"/>
              </a:rPr>
              <a:t>What-if Tool, LIME, DeepLIFT, Skater, Shapley , AIX360 etc.…</a:t>
            </a:r>
            <a:endParaRPr lang="en-IN" sz="3200" dirty="0">
              <a:latin typeface="Calibri (Body)"/>
            </a:endParaRPr>
          </a:p>
        </p:txBody>
      </p:sp>
    </p:spTree>
    <p:extLst>
      <p:ext uri="{BB962C8B-B14F-4D97-AF65-F5344CB8AC3E}">
        <p14:creationId xmlns:p14="http://schemas.microsoft.com/office/powerpoint/2010/main" val="37284852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C8A8D-84F3-4D0C-83AB-D5C653842712}"/>
              </a:ext>
            </a:extLst>
          </p:cNvPr>
          <p:cNvSpPr txBox="1"/>
          <p:nvPr/>
        </p:nvSpPr>
        <p:spPr>
          <a:xfrm>
            <a:off x="994880" y="2551837"/>
            <a:ext cx="10202239" cy="1754326"/>
          </a:xfrm>
          <a:prstGeom prst="rect">
            <a:avLst/>
          </a:prstGeom>
          <a:noFill/>
        </p:spPr>
        <p:txBody>
          <a:bodyPr wrap="square" rtlCol="0">
            <a:spAutoFit/>
          </a:bodyPr>
          <a:lstStyle/>
          <a:p>
            <a:pPr algn="ctr"/>
            <a:r>
              <a:rPr lang="en-IN" sz="5400" b="1" dirty="0">
                <a:solidFill>
                  <a:srgbClr val="004DA1"/>
                </a:solidFill>
                <a:latin typeface="Calibri (Body)"/>
              </a:rPr>
              <a:t>Artificial Intelligence Cloud Platforms</a:t>
            </a:r>
          </a:p>
        </p:txBody>
      </p:sp>
    </p:spTree>
    <p:extLst>
      <p:ext uri="{BB962C8B-B14F-4D97-AF65-F5344CB8AC3E}">
        <p14:creationId xmlns:p14="http://schemas.microsoft.com/office/powerpoint/2010/main" val="23998253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2801536" cy="707886"/>
          </a:xfrm>
          <a:prstGeom prst="rect">
            <a:avLst/>
          </a:prstGeom>
          <a:noFill/>
        </p:spPr>
        <p:txBody>
          <a:bodyPr wrap="none" rtlCol="0">
            <a:spAutoFit/>
          </a:bodyPr>
          <a:lstStyle/>
          <a:p>
            <a:r>
              <a:rPr lang="en-IN" sz="4000" b="1" dirty="0">
                <a:solidFill>
                  <a:srgbClr val="0070C0"/>
                </a:solidFill>
                <a:latin typeface="Calibri (Body)"/>
              </a:rPr>
              <a:t>IBM Watson</a:t>
            </a:r>
          </a:p>
        </p:txBody>
      </p:sp>
      <p:sp>
        <p:nvSpPr>
          <p:cNvPr id="5" name="TextBox 4">
            <a:extLst>
              <a:ext uri="{FF2B5EF4-FFF2-40B4-BE49-F238E27FC236}">
                <a16:creationId xmlns:a16="http://schemas.microsoft.com/office/drawing/2014/main" id="{7997E66A-EA07-45E4-AC40-CE6E9AE70FC0}"/>
              </a:ext>
            </a:extLst>
          </p:cNvPr>
          <p:cNvSpPr txBox="1"/>
          <p:nvPr/>
        </p:nvSpPr>
        <p:spPr>
          <a:xfrm>
            <a:off x="400494" y="1262903"/>
            <a:ext cx="11630544" cy="4659609"/>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US" sz="2000" dirty="0">
                <a:effectLst/>
                <a:latin typeface="Calibri (Body)"/>
              </a:rPr>
              <a:t>Watson Studio helps to build, run and manage AI models anywhere using open-source code or visual modeling.</a:t>
            </a:r>
          </a:p>
          <a:p>
            <a:pPr marL="342900" indent="-342900" rtl="0">
              <a:lnSpc>
                <a:spcPct val="150000"/>
              </a:lnSpc>
              <a:buFont typeface="Arial" panose="020B0604020202020204" pitchFamily="34" charset="0"/>
              <a:buChar char="•"/>
            </a:pPr>
            <a:r>
              <a:rPr lang="en-US" sz="2000" dirty="0">
                <a:effectLst/>
                <a:latin typeface="Calibri (Body)"/>
              </a:rPr>
              <a:t>Watson Machine Learning is a part of the Watson studio that helps to deploy and run machine-learning models anywhere, across any cloud.</a:t>
            </a:r>
          </a:p>
          <a:p>
            <a:pPr marL="342900" indent="-342900" rtl="0">
              <a:lnSpc>
                <a:spcPct val="150000"/>
              </a:lnSpc>
              <a:buFont typeface="Arial" panose="020B0604020202020204" pitchFamily="34" charset="0"/>
              <a:buChar char="•"/>
            </a:pPr>
            <a:r>
              <a:rPr lang="en-US" sz="2000" dirty="0">
                <a:effectLst/>
                <a:latin typeface="Calibri (Body)"/>
              </a:rPr>
              <a:t>Watson Knowledge Catalog powers intelligent, self-service discovery of data, models and more. The cloud-based enterprise metadata repository activates information for artificial intelligence, machine learning and deep learning.</a:t>
            </a:r>
          </a:p>
          <a:p>
            <a:pPr marL="342900" indent="-342900" rtl="0">
              <a:lnSpc>
                <a:spcPct val="150000"/>
              </a:lnSpc>
              <a:buFont typeface="Arial" panose="020B0604020202020204" pitchFamily="34" charset="0"/>
              <a:buChar char="•"/>
            </a:pPr>
            <a:r>
              <a:rPr lang="en-US" sz="2000" dirty="0">
                <a:effectLst/>
                <a:latin typeface="Calibri (Body)"/>
              </a:rPr>
              <a:t>Watson Assistant provides customers with fast, consistent and accurate answers across any application, device or channel.</a:t>
            </a:r>
          </a:p>
          <a:p>
            <a:pPr marL="342900" indent="-342900" rtl="0">
              <a:lnSpc>
                <a:spcPct val="150000"/>
              </a:lnSpc>
              <a:buFont typeface="Arial" panose="020B0604020202020204" pitchFamily="34" charset="0"/>
              <a:buChar char="•"/>
            </a:pPr>
            <a:r>
              <a:rPr lang="en-US" sz="2000" dirty="0">
                <a:effectLst/>
                <a:latin typeface="Calibri (Body)"/>
              </a:rPr>
              <a:t>25 + Microservices (Pre-trained models) including emotion analysis, tone analyzer, personality insights, etc.</a:t>
            </a:r>
            <a:endParaRPr lang="en-US" sz="2000" dirty="0">
              <a:effectLst/>
            </a:endParaRPr>
          </a:p>
        </p:txBody>
      </p:sp>
    </p:spTree>
    <p:extLst>
      <p:ext uri="{BB962C8B-B14F-4D97-AF65-F5344CB8AC3E}">
        <p14:creationId xmlns:p14="http://schemas.microsoft.com/office/powerpoint/2010/main" val="315578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DF64A6AF-1BD2-4BD4-BD32-3BF2FA47FAF5}"/>
              </a:ext>
            </a:extLst>
          </p:cNvPr>
          <p:cNvGraphicFramePr>
            <a:graphicFrameLocks noChangeAspect="1"/>
          </p:cNvGraphicFramePr>
          <p:nvPr/>
        </p:nvGraphicFramePr>
        <p:xfrm>
          <a:off x="168103" y="1457798"/>
          <a:ext cx="2631980" cy="1211672"/>
        </p:xfrm>
        <a:graphic>
          <a:graphicData uri="http://schemas.openxmlformats.org/presentationml/2006/ole">
            <mc:AlternateContent xmlns:mc="http://schemas.openxmlformats.org/markup-compatibility/2006">
              <mc:Choice xmlns:v="urn:schemas-microsoft-com:vml" Requires="v">
                <p:oleObj spid="_x0000_s3107" name="Bitmap Image" r:id="rId3" imgW="7753320" imgH="2876400" progId="Paint.Picture">
                  <p:embed/>
                </p:oleObj>
              </mc:Choice>
              <mc:Fallback>
                <p:oleObj name="Bitmap Image" r:id="rId3" imgW="7753320" imgH="2876400" progId="Paint.Picture">
                  <p:embed/>
                  <p:pic>
                    <p:nvPicPr>
                      <p:cNvPr id="4" name="Object 3">
                        <a:extLst>
                          <a:ext uri="{FF2B5EF4-FFF2-40B4-BE49-F238E27FC236}">
                            <a16:creationId xmlns:a16="http://schemas.microsoft.com/office/drawing/2014/main" id="{DF64A6AF-1BD2-4BD4-BD32-3BF2FA47FAF5}"/>
                          </a:ext>
                        </a:extLst>
                      </p:cNvPr>
                      <p:cNvPicPr/>
                      <p:nvPr/>
                    </p:nvPicPr>
                    <p:blipFill>
                      <a:blip r:embed="rId4"/>
                      <a:stretch>
                        <a:fillRect/>
                      </a:stretch>
                    </p:blipFill>
                    <p:spPr>
                      <a:xfrm>
                        <a:off x="168103" y="1457798"/>
                        <a:ext cx="2631980" cy="121167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671A718-0451-497E-914D-1B426E0FD543}"/>
              </a:ext>
            </a:extLst>
          </p:cNvPr>
          <p:cNvGraphicFramePr>
            <a:graphicFrameLocks noChangeAspect="1"/>
          </p:cNvGraphicFramePr>
          <p:nvPr/>
        </p:nvGraphicFramePr>
        <p:xfrm>
          <a:off x="168103" y="2636098"/>
          <a:ext cx="1125439" cy="933052"/>
        </p:xfrm>
        <a:graphic>
          <a:graphicData uri="http://schemas.openxmlformats.org/presentationml/2006/ole">
            <mc:AlternateContent xmlns:mc="http://schemas.openxmlformats.org/markup-compatibility/2006">
              <mc:Choice xmlns:v="urn:schemas-microsoft-com:vml" Requires="v">
                <p:oleObj spid="_x0000_s3108" name="Bitmap Image" r:id="rId5" imgW="4324320" imgH="2889360" progId="Paint.Picture">
                  <p:embed/>
                </p:oleObj>
              </mc:Choice>
              <mc:Fallback>
                <p:oleObj name="Bitmap Image" r:id="rId5" imgW="4324320" imgH="2889360" progId="Paint.Picture">
                  <p:embed/>
                  <p:pic>
                    <p:nvPicPr>
                      <p:cNvPr id="5" name="Object 4">
                        <a:extLst>
                          <a:ext uri="{FF2B5EF4-FFF2-40B4-BE49-F238E27FC236}">
                            <a16:creationId xmlns:a16="http://schemas.microsoft.com/office/drawing/2014/main" id="{4671A718-0451-497E-914D-1B426E0FD543}"/>
                          </a:ext>
                        </a:extLst>
                      </p:cNvPr>
                      <p:cNvPicPr/>
                      <p:nvPr/>
                    </p:nvPicPr>
                    <p:blipFill>
                      <a:blip r:embed="rId6"/>
                      <a:stretch>
                        <a:fillRect/>
                      </a:stretch>
                    </p:blipFill>
                    <p:spPr>
                      <a:xfrm>
                        <a:off x="168103" y="2636098"/>
                        <a:ext cx="1125439" cy="93305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F42D5B4-7D67-403F-90B9-DB4AD7848A0E}"/>
              </a:ext>
            </a:extLst>
          </p:cNvPr>
          <p:cNvGraphicFramePr>
            <a:graphicFrameLocks noChangeAspect="1"/>
          </p:cNvGraphicFramePr>
          <p:nvPr/>
        </p:nvGraphicFramePr>
        <p:xfrm>
          <a:off x="1293541" y="2631859"/>
          <a:ext cx="1506541" cy="933052"/>
        </p:xfrm>
        <a:graphic>
          <a:graphicData uri="http://schemas.openxmlformats.org/presentationml/2006/ole">
            <mc:AlternateContent xmlns:mc="http://schemas.openxmlformats.org/markup-compatibility/2006">
              <mc:Choice xmlns:v="urn:schemas-microsoft-com:vml" Requires="v">
                <p:oleObj spid="_x0000_s3109" name="Bitmap Image" r:id="rId7" imgW="3930480" imgH="2749680" progId="Paint.Picture">
                  <p:embed/>
                </p:oleObj>
              </mc:Choice>
              <mc:Fallback>
                <p:oleObj name="Bitmap Image" r:id="rId7" imgW="3930480" imgH="2749680" progId="Paint.Picture">
                  <p:embed/>
                  <p:pic>
                    <p:nvPicPr>
                      <p:cNvPr id="6" name="Object 5">
                        <a:extLst>
                          <a:ext uri="{FF2B5EF4-FFF2-40B4-BE49-F238E27FC236}">
                            <a16:creationId xmlns:a16="http://schemas.microsoft.com/office/drawing/2014/main" id="{EF42D5B4-7D67-403F-90B9-DB4AD7848A0E}"/>
                          </a:ext>
                        </a:extLst>
                      </p:cNvPr>
                      <p:cNvPicPr/>
                      <p:nvPr/>
                    </p:nvPicPr>
                    <p:blipFill>
                      <a:blip r:embed="rId8"/>
                      <a:stretch>
                        <a:fillRect/>
                      </a:stretch>
                    </p:blipFill>
                    <p:spPr>
                      <a:xfrm>
                        <a:off x="1293541" y="2631859"/>
                        <a:ext cx="1506541" cy="93305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D6A6D93-98EB-44DC-9029-FE71D16F79A3}"/>
              </a:ext>
            </a:extLst>
          </p:cNvPr>
          <p:cNvGraphicFramePr>
            <a:graphicFrameLocks noChangeAspect="1"/>
          </p:cNvGraphicFramePr>
          <p:nvPr/>
        </p:nvGraphicFramePr>
        <p:xfrm>
          <a:off x="170648" y="3531711"/>
          <a:ext cx="944927" cy="1029531"/>
        </p:xfrm>
        <a:graphic>
          <a:graphicData uri="http://schemas.openxmlformats.org/presentationml/2006/ole">
            <mc:AlternateContent xmlns:mc="http://schemas.openxmlformats.org/markup-compatibility/2006">
              <mc:Choice xmlns:v="urn:schemas-microsoft-com:vml" Requires="v">
                <p:oleObj spid="_x0000_s3110" name="Bitmap Image" r:id="rId9" imgW="2558880" imgH="2749680" progId="Paint.Picture">
                  <p:embed/>
                </p:oleObj>
              </mc:Choice>
              <mc:Fallback>
                <p:oleObj name="Bitmap Image" r:id="rId9" imgW="2558880" imgH="2749680" progId="Paint.Picture">
                  <p:embed/>
                  <p:pic>
                    <p:nvPicPr>
                      <p:cNvPr id="7" name="Object 6">
                        <a:extLst>
                          <a:ext uri="{FF2B5EF4-FFF2-40B4-BE49-F238E27FC236}">
                            <a16:creationId xmlns:a16="http://schemas.microsoft.com/office/drawing/2014/main" id="{2D6A6D93-98EB-44DC-9029-FE71D16F79A3}"/>
                          </a:ext>
                        </a:extLst>
                      </p:cNvPr>
                      <p:cNvPicPr/>
                      <p:nvPr/>
                    </p:nvPicPr>
                    <p:blipFill>
                      <a:blip r:embed="rId10"/>
                      <a:stretch>
                        <a:fillRect/>
                      </a:stretch>
                    </p:blipFill>
                    <p:spPr>
                      <a:xfrm>
                        <a:off x="170648" y="3531711"/>
                        <a:ext cx="944927" cy="102953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8BE42CE-DF84-4D43-9C37-D051FFBB88DC}"/>
              </a:ext>
            </a:extLst>
          </p:cNvPr>
          <p:cNvGraphicFramePr>
            <a:graphicFrameLocks noChangeAspect="1"/>
          </p:cNvGraphicFramePr>
          <p:nvPr/>
        </p:nvGraphicFramePr>
        <p:xfrm>
          <a:off x="181298" y="4561241"/>
          <a:ext cx="979764" cy="1644827"/>
        </p:xfrm>
        <a:graphic>
          <a:graphicData uri="http://schemas.openxmlformats.org/presentationml/2006/ole">
            <mc:AlternateContent xmlns:mc="http://schemas.openxmlformats.org/markup-compatibility/2006">
              <mc:Choice xmlns:v="urn:schemas-microsoft-com:vml" Requires="v">
                <p:oleObj spid="_x0000_s3111" name="Bitmap Image" r:id="rId11" imgW="3346560" imgH="4527720" progId="Paint.Picture">
                  <p:embed/>
                </p:oleObj>
              </mc:Choice>
              <mc:Fallback>
                <p:oleObj name="Bitmap Image" r:id="rId11" imgW="3346560" imgH="4527720" progId="Paint.Picture">
                  <p:embed/>
                  <p:pic>
                    <p:nvPicPr>
                      <p:cNvPr id="8" name="Object 7">
                        <a:extLst>
                          <a:ext uri="{FF2B5EF4-FFF2-40B4-BE49-F238E27FC236}">
                            <a16:creationId xmlns:a16="http://schemas.microsoft.com/office/drawing/2014/main" id="{68BE42CE-DF84-4D43-9C37-D051FFBB88DC}"/>
                          </a:ext>
                        </a:extLst>
                      </p:cNvPr>
                      <p:cNvPicPr/>
                      <p:nvPr/>
                    </p:nvPicPr>
                    <p:blipFill>
                      <a:blip r:embed="rId12"/>
                      <a:stretch>
                        <a:fillRect/>
                      </a:stretch>
                    </p:blipFill>
                    <p:spPr>
                      <a:xfrm>
                        <a:off x="181298" y="4561241"/>
                        <a:ext cx="979764" cy="164482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8582C1A-09D4-4459-B0EC-BA5C12471752}"/>
              </a:ext>
            </a:extLst>
          </p:cNvPr>
          <p:cNvGraphicFramePr>
            <a:graphicFrameLocks noChangeAspect="1"/>
          </p:cNvGraphicFramePr>
          <p:nvPr/>
        </p:nvGraphicFramePr>
        <p:xfrm>
          <a:off x="1038802" y="3563016"/>
          <a:ext cx="1757902" cy="981291"/>
        </p:xfrm>
        <a:graphic>
          <a:graphicData uri="http://schemas.openxmlformats.org/presentationml/2006/ole">
            <mc:AlternateContent xmlns:mc="http://schemas.openxmlformats.org/markup-compatibility/2006">
              <mc:Choice xmlns:v="urn:schemas-microsoft-com:vml" Requires="v">
                <p:oleObj spid="_x0000_s3112" name="Bitmap Image" r:id="rId13" imgW="4629240" imgH="1835280" progId="Paint.Picture">
                  <p:embed/>
                </p:oleObj>
              </mc:Choice>
              <mc:Fallback>
                <p:oleObj name="Bitmap Image" r:id="rId13" imgW="4629240" imgH="1835280" progId="Paint.Picture">
                  <p:embed/>
                  <p:pic>
                    <p:nvPicPr>
                      <p:cNvPr id="9" name="Object 8">
                        <a:extLst>
                          <a:ext uri="{FF2B5EF4-FFF2-40B4-BE49-F238E27FC236}">
                            <a16:creationId xmlns:a16="http://schemas.microsoft.com/office/drawing/2014/main" id="{68582C1A-09D4-4459-B0EC-BA5C12471752}"/>
                          </a:ext>
                        </a:extLst>
                      </p:cNvPr>
                      <p:cNvPicPr/>
                      <p:nvPr/>
                    </p:nvPicPr>
                    <p:blipFill>
                      <a:blip r:embed="rId14"/>
                      <a:stretch>
                        <a:fillRect/>
                      </a:stretch>
                    </p:blipFill>
                    <p:spPr>
                      <a:xfrm>
                        <a:off x="1038802" y="3563016"/>
                        <a:ext cx="1757902" cy="981291"/>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3DA4882-B3BA-48F3-9F6F-A1D67DAABDF2}"/>
              </a:ext>
            </a:extLst>
          </p:cNvPr>
          <p:cNvGraphicFramePr>
            <a:graphicFrameLocks noChangeAspect="1"/>
          </p:cNvGraphicFramePr>
          <p:nvPr/>
        </p:nvGraphicFramePr>
        <p:xfrm>
          <a:off x="1161063" y="4531602"/>
          <a:ext cx="1639020" cy="1644827"/>
        </p:xfrm>
        <a:graphic>
          <a:graphicData uri="http://schemas.openxmlformats.org/presentationml/2006/ole">
            <mc:AlternateContent xmlns:mc="http://schemas.openxmlformats.org/markup-compatibility/2006">
              <mc:Choice xmlns:v="urn:schemas-microsoft-com:vml" Requires="v">
                <p:oleObj spid="_x0000_s3113" name="Bitmap Image" r:id="rId15" imgW="4324320" imgH="2610000" progId="Paint.Picture">
                  <p:embed/>
                </p:oleObj>
              </mc:Choice>
              <mc:Fallback>
                <p:oleObj name="Bitmap Image" r:id="rId15" imgW="4324320" imgH="2610000" progId="Paint.Picture">
                  <p:embed/>
                  <p:pic>
                    <p:nvPicPr>
                      <p:cNvPr id="10" name="Object 9">
                        <a:extLst>
                          <a:ext uri="{FF2B5EF4-FFF2-40B4-BE49-F238E27FC236}">
                            <a16:creationId xmlns:a16="http://schemas.microsoft.com/office/drawing/2014/main" id="{A3DA4882-B3BA-48F3-9F6F-A1D67DAABDF2}"/>
                          </a:ext>
                        </a:extLst>
                      </p:cNvPr>
                      <p:cNvPicPr/>
                      <p:nvPr/>
                    </p:nvPicPr>
                    <p:blipFill>
                      <a:blip r:embed="rId16"/>
                      <a:stretch>
                        <a:fillRect/>
                      </a:stretch>
                    </p:blipFill>
                    <p:spPr>
                      <a:xfrm>
                        <a:off x="1161063" y="4531602"/>
                        <a:ext cx="1639020" cy="1644827"/>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F14A9D9-5FAE-43FA-833E-BBE3C306C38C}"/>
              </a:ext>
            </a:extLst>
          </p:cNvPr>
          <p:cNvGraphicFramePr>
            <a:graphicFrameLocks noChangeAspect="1"/>
          </p:cNvGraphicFramePr>
          <p:nvPr/>
        </p:nvGraphicFramePr>
        <p:xfrm>
          <a:off x="2800082" y="1520733"/>
          <a:ext cx="1907385" cy="559482"/>
        </p:xfrm>
        <a:graphic>
          <a:graphicData uri="http://schemas.openxmlformats.org/presentationml/2006/ole">
            <mc:AlternateContent xmlns:mc="http://schemas.openxmlformats.org/markup-compatibility/2006">
              <mc:Choice xmlns:v="urn:schemas-microsoft-com:vml" Requires="v">
                <p:oleObj spid="_x0000_s3114" name="Bitmap Image" r:id="rId17" imgW="7270920" imgH="1936800" progId="Paint.Picture">
                  <p:embed/>
                </p:oleObj>
              </mc:Choice>
              <mc:Fallback>
                <p:oleObj name="Bitmap Image" r:id="rId17" imgW="7270920" imgH="1936800" progId="Paint.Picture">
                  <p:embed/>
                  <p:pic>
                    <p:nvPicPr>
                      <p:cNvPr id="11" name="Object 10">
                        <a:extLst>
                          <a:ext uri="{FF2B5EF4-FFF2-40B4-BE49-F238E27FC236}">
                            <a16:creationId xmlns:a16="http://schemas.microsoft.com/office/drawing/2014/main" id="{3F14A9D9-5FAE-43FA-833E-BBE3C306C38C}"/>
                          </a:ext>
                        </a:extLst>
                      </p:cNvPr>
                      <p:cNvPicPr/>
                      <p:nvPr/>
                    </p:nvPicPr>
                    <p:blipFill>
                      <a:blip r:embed="rId18"/>
                      <a:stretch>
                        <a:fillRect/>
                      </a:stretch>
                    </p:blipFill>
                    <p:spPr>
                      <a:xfrm>
                        <a:off x="2800082" y="1520733"/>
                        <a:ext cx="1907385" cy="559482"/>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85F54D70-ED19-4B80-A5AB-1D7AF1DE00E3}"/>
              </a:ext>
            </a:extLst>
          </p:cNvPr>
          <p:cNvGraphicFramePr>
            <a:graphicFrameLocks noChangeAspect="1"/>
          </p:cNvGraphicFramePr>
          <p:nvPr/>
        </p:nvGraphicFramePr>
        <p:xfrm>
          <a:off x="2870969" y="2076380"/>
          <a:ext cx="1353898" cy="1159443"/>
        </p:xfrm>
        <a:graphic>
          <a:graphicData uri="http://schemas.openxmlformats.org/presentationml/2006/ole">
            <mc:AlternateContent xmlns:mc="http://schemas.openxmlformats.org/markup-compatibility/2006">
              <mc:Choice xmlns:v="urn:schemas-microsoft-com:vml" Requires="v">
                <p:oleObj spid="_x0000_s3115" name="Bitmap Image" r:id="rId19" imgW="2685960" imgH="4680000" progId="Paint.Picture">
                  <p:embed/>
                </p:oleObj>
              </mc:Choice>
              <mc:Fallback>
                <p:oleObj name="Bitmap Image" r:id="rId19" imgW="2685960" imgH="4680000" progId="Paint.Picture">
                  <p:embed/>
                  <p:pic>
                    <p:nvPicPr>
                      <p:cNvPr id="12" name="Object 11">
                        <a:extLst>
                          <a:ext uri="{FF2B5EF4-FFF2-40B4-BE49-F238E27FC236}">
                            <a16:creationId xmlns:a16="http://schemas.microsoft.com/office/drawing/2014/main" id="{85F54D70-ED19-4B80-A5AB-1D7AF1DE00E3}"/>
                          </a:ext>
                        </a:extLst>
                      </p:cNvPr>
                      <p:cNvPicPr/>
                      <p:nvPr/>
                    </p:nvPicPr>
                    <p:blipFill>
                      <a:blip r:embed="rId20"/>
                      <a:stretch>
                        <a:fillRect/>
                      </a:stretch>
                    </p:blipFill>
                    <p:spPr>
                      <a:xfrm>
                        <a:off x="2870969" y="2076380"/>
                        <a:ext cx="1353898" cy="1159443"/>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03D35B8F-724C-49C2-BD93-E6FDF82C95FC}"/>
              </a:ext>
            </a:extLst>
          </p:cNvPr>
          <p:cNvGraphicFramePr>
            <a:graphicFrameLocks noChangeAspect="1"/>
          </p:cNvGraphicFramePr>
          <p:nvPr/>
        </p:nvGraphicFramePr>
        <p:xfrm>
          <a:off x="4295753" y="2164738"/>
          <a:ext cx="936351" cy="1113978"/>
        </p:xfrm>
        <a:graphic>
          <a:graphicData uri="http://schemas.openxmlformats.org/presentationml/2006/ole">
            <mc:AlternateContent xmlns:mc="http://schemas.openxmlformats.org/markup-compatibility/2006">
              <mc:Choice xmlns:v="urn:schemas-microsoft-com:vml" Requires="v">
                <p:oleObj spid="_x0000_s3116" name="Bitmap Image" r:id="rId21" imgW="2343240" imgH="2787480" progId="Paint.Picture">
                  <p:embed/>
                </p:oleObj>
              </mc:Choice>
              <mc:Fallback>
                <p:oleObj name="Bitmap Image" r:id="rId21" imgW="2343240" imgH="2787480" progId="Paint.Picture">
                  <p:embed/>
                  <p:pic>
                    <p:nvPicPr>
                      <p:cNvPr id="13" name="Object 12">
                        <a:extLst>
                          <a:ext uri="{FF2B5EF4-FFF2-40B4-BE49-F238E27FC236}">
                            <a16:creationId xmlns:a16="http://schemas.microsoft.com/office/drawing/2014/main" id="{03D35B8F-724C-49C2-BD93-E6FDF82C95FC}"/>
                          </a:ext>
                        </a:extLst>
                      </p:cNvPr>
                      <p:cNvPicPr/>
                      <p:nvPr/>
                    </p:nvPicPr>
                    <p:blipFill>
                      <a:blip r:embed="rId22"/>
                      <a:stretch>
                        <a:fillRect/>
                      </a:stretch>
                    </p:blipFill>
                    <p:spPr>
                      <a:xfrm>
                        <a:off x="4295753" y="2164738"/>
                        <a:ext cx="936351" cy="111397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639115B8-4D43-4577-BF46-98446B006530}"/>
              </a:ext>
            </a:extLst>
          </p:cNvPr>
          <p:cNvGraphicFramePr>
            <a:graphicFrameLocks noChangeAspect="1"/>
          </p:cNvGraphicFramePr>
          <p:nvPr/>
        </p:nvGraphicFramePr>
        <p:xfrm>
          <a:off x="3031067" y="3438871"/>
          <a:ext cx="8809987" cy="2767197"/>
        </p:xfrm>
        <a:graphic>
          <a:graphicData uri="http://schemas.openxmlformats.org/presentationml/2006/ole">
            <mc:AlternateContent xmlns:mc="http://schemas.openxmlformats.org/markup-compatibility/2006">
              <mc:Choice xmlns:v="urn:schemas-microsoft-com:vml" Requires="v">
                <p:oleObj spid="_x0000_s3117" name="Bitmap Image" r:id="rId23" imgW="18243720" imgH="5327640" progId="Paint.Picture">
                  <p:embed/>
                </p:oleObj>
              </mc:Choice>
              <mc:Fallback>
                <p:oleObj name="Bitmap Image" r:id="rId23" imgW="18243720" imgH="5327640" progId="Paint.Picture">
                  <p:embed/>
                  <p:pic>
                    <p:nvPicPr>
                      <p:cNvPr id="15" name="Object 14">
                        <a:extLst>
                          <a:ext uri="{FF2B5EF4-FFF2-40B4-BE49-F238E27FC236}">
                            <a16:creationId xmlns:a16="http://schemas.microsoft.com/office/drawing/2014/main" id="{639115B8-4D43-4577-BF46-98446B006530}"/>
                          </a:ext>
                        </a:extLst>
                      </p:cNvPr>
                      <p:cNvPicPr/>
                      <p:nvPr/>
                    </p:nvPicPr>
                    <p:blipFill>
                      <a:blip r:embed="rId24"/>
                      <a:stretch>
                        <a:fillRect/>
                      </a:stretch>
                    </p:blipFill>
                    <p:spPr>
                      <a:xfrm>
                        <a:off x="3031067" y="3438871"/>
                        <a:ext cx="8809987" cy="2767197"/>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82D424DF-3A0E-444C-9983-9E98DD268391}"/>
              </a:ext>
            </a:extLst>
          </p:cNvPr>
          <p:cNvSpPr txBox="1"/>
          <p:nvPr/>
        </p:nvSpPr>
        <p:spPr>
          <a:xfrm>
            <a:off x="5720538" y="1315460"/>
            <a:ext cx="6222986" cy="1938992"/>
          </a:xfrm>
          <a:prstGeom prst="rect">
            <a:avLst/>
          </a:prstGeom>
          <a:noFill/>
        </p:spPr>
        <p:txBody>
          <a:bodyPr wrap="square" rtlCol="0">
            <a:spAutoFit/>
          </a:bodyPr>
          <a:lstStyle/>
          <a:p>
            <a:r>
              <a:rPr lang="en-IN" sz="2000" dirty="0">
                <a:latin typeface="Calibri (Body)"/>
              </a:rPr>
              <a:t>Growth in the market is driven by increasing adoption in expanding range of applications in varied industries.</a:t>
            </a:r>
          </a:p>
          <a:p>
            <a:endParaRPr lang="en-IN" sz="2000" dirty="0">
              <a:latin typeface="Calibri (Body)"/>
            </a:endParaRPr>
          </a:p>
          <a:p>
            <a:r>
              <a:rPr lang="en-IN" sz="2000" dirty="0">
                <a:latin typeface="Calibri (Body)"/>
              </a:rPr>
              <a:t>Global Artificial Intelligence market predicted to touch $228.3 billion in next five years</a:t>
            </a:r>
          </a:p>
          <a:p>
            <a:r>
              <a:rPr lang="en-IN" sz="2000" dirty="0">
                <a:latin typeface="Calibri (Body)"/>
              </a:rPr>
              <a:t>	- The Global Industry Analysts Inc</a:t>
            </a:r>
          </a:p>
        </p:txBody>
      </p:sp>
      <p:sp>
        <p:nvSpPr>
          <p:cNvPr id="3" name="TextBox 2">
            <a:extLst>
              <a:ext uri="{FF2B5EF4-FFF2-40B4-BE49-F238E27FC236}">
                <a16:creationId xmlns:a16="http://schemas.microsoft.com/office/drawing/2014/main" id="{CBA2254F-C365-4DBD-BAE9-2F9FA9026537}"/>
              </a:ext>
            </a:extLst>
          </p:cNvPr>
          <p:cNvSpPr txBox="1"/>
          <p:nvPr/>
        </p:nvSpPr>
        <p:spPr>
          <a:xfrm>
            <a:off x="544530" y="373659"/>
            <a:ext cx="9183220" cy="707886"/>
          </a:xfrm>
          <a:prstGeom prst="rect">
            <a:avLst/>
          </a:prstGeom>
          <a:noFill/>
        </p:spPr>
        <p:txBody>
          <a:bodyPr wrap="none" rtlCol="0">
            <a:spAutoFit/>
          </a:bodyPr>
          <a:lstStyle/>
          <a:p>
            <a:r>
              <a:rPr lang="en-IN" sz="4000" b="1" dirty="0">
                <a:solidFill>
                  <a:srgbClr val="004DA1"/>
                </a:solidFill>
                <a:latin typeface="Calibri (Body)"/>
              </a:rPr>
              <a:t>AI trends in business and market potential</a:t>
            </a:r>
          </a:p>
        </p:txBody>
      </p:sp>
    </p:spTree>
    <p:extLst>
      <p:ext uri="{BB962C8B-B14F-4D97-AF65-F5344CB8AC3E}">
        <p14:creationId xmlns:p14="http://schemas.microsoft.com/office/powerpoint/2010/main" val="24179334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2801536" cy="707886"/>
          </a:xfrm>
          <a:prstGeom prst="rect">
            <a:avLst/>
          </a:prstGeom>
          <a:noFill/>
        </p:spPr>
        <p:txBody>
          <a:bodyPr wrap="none" rtlCol="0">
            <a:spAutoFit/>
          </a:bodyPr>
          <a:lstStyle/>
          <a:p>
            <a:r>
              <a:rPr lang="en-IN" sz="4000" b="1" dirty="0">
                <a:solidFill>
                  <a:srgbClr val="0070C0"/>
                </a:solidFill>
                <a:latin typeface="Calibri (Body)"/>
              </a:rPr>
              <a:t>IBM Watson</a:t>
            </a:r>
          </a:p>
        </p:txBody>
      </p:sp>
      <p:graphicFrame>
        <p:nvGraphicFramePr>
          <p:cNvPr id="2" name="Object 1">
            <a:extLst>
              <a:ext uri="{FF2B5EF4-FFF2-40B4-BE49-F238E27FC236}">
                <a16:creationId xmlns:a16="http://schemas.microsoft.com/office/drawing/2014/main" id="{E815C141-E24A-4ED7-A5C2-96BBA98FF0B2}"/>
              </a:ext>
            </a:extLst>
          </p:cNvPr>
          <p:cNvGraphicFramePr>
            <a:graphicFrameLocks noChangeAspect="1"/>
          </p:cNvGraphicFramePr>
          <p:nvPr/>
        </p:nvGraphicFramePr>
        <p:xfrm>
          <a:off x="0" y="1225193"/>
          <a:ext cx="12192000" cy="4407614"/>
        </p:xfrm>
        <a:graphic>
          <a:graphicData uri="http://schemas.openxmlformats.org/presentationml/2006/ole">
            <mc:AlternateContent xmlns:mc="http://schemas.openxmlformats.org/markup-compatibility/2006">
              <mc:Choice xmlns:v="urn:schemas-microsoft-com:vml" Requires="v">
                <p:oleObj spid="_x0000_s66564" name="Bitmap Image" r:id="rId3" imgW="11360160" imgH="3232080" progId="Paint.Picture">
                  <p:embed/>
                </p:oleObj>
              </mc:Choice>
              <mc:Fallback>
                <p:oleObj name="Bitmap Image" r:id="rId3" imgW="11360160" imgH="3232080" progId="Paint.Picture">
                  <p:embed/>
                  <p:pic>
                    <p:nvPicPr>
                      <p:cNvPr id="2" name="Object 1">
                        <a:extLst>
                          <a:ext uri="{FF2B5EF4-FFF2-40B4-BE49-F238E27FC236}">
                            <a16:creationId xmlns:a16="http://schemas.microsoft.com/office/drawing/2014/main" id="{E815C141-E24A-4ED7-A5C2-96BBA98FF0B2}"/>
                          </a:ext>
                        </a:extLst>
                      </p:cNvPr>
                      <p:cNvPicPr/>
                      <p:nvPr/>
                    </p:nvPicPr>
                    <p:blipFill>
                      <a:blip r:embed="rId4"/>
                      <a:stretch>
                        <a:fillRect/>
                      </a:stretch>
                    </p:blipFill>
                    <p:spPr>
                      <a:xfrm>
                        <a:off x="0" y="1225193"/>
                        <a:ext cx="12192000" cy="4407614"/>
                      </a:xfrm>
                      <a:prstGeom prst="rect">
                        <a:avLst/>
                      </a:prstGeom>
                    </p:spPr>
                  </p:pic>
                </p:oleObj>
              </mc:Fallback>
            </mc:AlternateContent>
          </a:graphicData>
        </a:graphic>
      </p:graphicFrame>
    </p:spTree>
    <p:extLst>
      <p:ext uri="{BB962C8B-B14F-4D97-AF65-F5344CB8AC3E}">
        <p14:creationId xmlns:p14="http://schemas.microsoft.com/office/powerpoint/2010/main" val="4914168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EA05E6-14A1-4F52-825C-0AA482DB4D79}"/>
              </a:ext>
            </a:extLst>
          </p:cNvPr>
          <p:cNvSpPr txBox="1"/>
          <p:nvPr/>
        </p:nvSpPr>
        <p:spPr>
          <a:xfrm>
            <a:off x="983321" y="1651489"/>
            <a:ext cx="10441541" cy="327628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err="1">
                <a:solidFill>
                  <a:srgbClr val="0070C0"/>
                </a:solidFill>
                <a:effectLst/>
                <a:latin typeface="Calibri (Body)"/>
                <a:hlinkClick r:id="rId2">
                  <a:extLst>
                    <a:ext uri="{A12FA001-AC4F-418D-AE19-62706E023703}">
                      <ahyp:hlinkClr xmlns:ahyp="http://schemas.microsoft.com/office/drawing/2018/hyperlinkcolor" val="tx"/>
                    </a:ext>
                  </a:extLst>
                </a:hlinkClick>
              </a:rPr>
              <a:t>Moosejav</a:t>
            </a:r>
            <a:r>
              <a:rPr lang="en-US" sz="2000" dirty="0">
                <a:effectLst/>
                <a:latin typeface="Calibri (Body)"/>
              </a:rPr>
              <a:t> uses IBM solutions target abandoned carts and drastically increase email open rates.</a:t>
            </a:r>
          </a:p>
          <a:p>
            <a:pPr marL="285750" indent="-285750">
              <a:lnSpc>
                <a:spcPct val="150000"/>
              </a:lnSpc>
              <a:buFont typeface="Arial" panose="020B0604020202020204" pitchFamily="34" charset="0"/>
              <a:buChar char="•"/>
            </a:pPr>
            <a:r>
              <a:rPr lang="en-US" sz="2000" dirty="0">
                <a:solidFill>
                  <a:srgbClr val="0070C0"/>
                </a:solidFill>
                <a:effectLst/>
                <a:latin typeface="Calibri (Body)"/>
                <a:hlinkClick r:id="rId3">
                  <a:extLst>
                    <a:ext uri="{A12FA001-AC4F-418D-AE19-62706E023703}">
                      <ahyp:hlinkClr xmlns:ahyp="http://schemas.microsoft.com/office/drawing/2018/hyperlinkcolor" val="tx"/>
                    </a:ext>
                  </a:extLst>
                </a:hlinkClick>
              </a:rPr>
              <a:t>Staples</a:t>
            </a:r>
            <a:r>
              <a:rPr lang="en-US" sz="2000" dirty="0">
                <a:effectLst/>
                <a:latin typeface="Calibri (Body)"/>
              </a:rPr>
              <a:t> uses IBM Watson to create an intelligent ordering ecosystem that business customers can use to order supplies easily using voice, text or email..</a:t>
            </a:r>
          </a:p>
          <a:p>
            <a:pPr marL="285750" indent="-285750">
              <a:lnSpc>
                <a:spcPct val="150000"/>
              </a:lnSpc>
              <a:buFont typeface="Arial" panose="020B0604020202020204" pitchFamily="34" charset="0"/>
              <a:buChar char="•"/>
            </a:pPr>
            <a:r>
              <a:rPr lang="en-US" sz="2000" dirty="0">
                <a:solidFill>
                  <a:srgbClr val="0070C0"/>
                </a:solidFill>
                <a:effectLst/>
                <a:latin typeface="Calibri (Body)"/>
                <a:hlinkClick r:id="rId3">
                  <a:extLst>
                    <a:ext uri="{A12FA001-AC4F-418D-AE19-62706E023703}">
                      <ahyp:hlinkClr xmlns:ahyp="http://schemas.microsoft.com/office/drawing/2018/hyperlinkcolor" val="tx"/>
                    </a:ext>
                  </a:extLst>
                </a:hlinkClick>
              </a:rPr>
              <a:t>At Point of Care, LLC </a:t>
            </a:r>
            <a:r>
              <a:rPr lang="en-US" sz="2000" dirty="0">
                <a:effectLst/>
                <a:latin typeface="Calibri (Body)"/>
              </a:rPr>
              <a:t>wanted to create a mobile platform powered by cognitive technology to simplify the process of searching through vast volumes of material and deliver precisely targeted results at the point of care.</a:t>
            </a:r>
          </a:p>
          <a:p>
            <a:pPr marL="285750" indent="-285750">
              <a:lnSpc>
                <a:spcPct val="150000"/>
              </a:lnSpc>
              <a:buFont typeface="Arial" panose="020B0604020202020204" pitchFamily="34" charset="0"/>
              <a:buChar char="•"/>
            </a:pPr>
            <a:r>
              <a:rPr lang="en-US" sz="2000" dirty="0">
                <a:effectLst/>
                <a:latin typeface="Calibri (Body)"/>
              </a:rPr>
              <a:t>Other case studies: </a:t>
            </a:r>
            <a:r>
              <a:rPr lang="en-US" sz="2000" dirty="0">
                <a:solidFill>
                  <a:srgbClr val="0070C0"/>
                </a:solidFill>
                <a:effectLst/>
                <a:latin typeface="Calibri (Body)"/>
                <a:hlinkClick r:id="rId4">
                  <a:extLst>
                    <a:ext uri="{A12FA001-AC4F-418D-AE19-62706E023703}">
                      <ahyp:hlinkClr xmlns:ahyp="http://schemas.microsoft.com/office/drawing/2018/hyperlinkcolor" val="tx"/>
                    </a:ext>
                  </a:extLst>
                </a:hlinkClick>
              </a:rPr>
              <a:t>http://www-03.ibm.com/software/businesscasestudies/jo/en/corp/</a:t>
            </a:r>
            <a:endParaRPr lang="en-US" sz="2000" dirty="0">
              <a:solidFill>
                <a:srgbClr val="0070C0"/>
              </a:solidFill>
              <a:effectLst/>
              <a:latin typeface="Calibri (Body)"/>
            </a:endParaRPr>
          </a:p>
        </p:txBody>
      </p:sp>
      <p:sp>
        <p:nvSpPr>
          <p:cNvPr id="4" name="TextBox 3">
            <a:extLst>
              <a:ext uri="{FF2B5EF4-FFF2-40B4-BE49-F238E27FC236}">
                <a16:creationId xmlns:a16="http://schemas.microsoft.com/office/drawing/2014/main" id="{76762AD0-54FB-432B-9295-72126A4F9F81}"/>
              </a:ext>
            </a:extLst>
          </p:cNvPr>
          <p:cNvSpPr txBox="1"/>
          <p:nvPr/>
        </p:nvSpPr>
        <p:spPr>
          <a:xfrm>
            <a:off x="482885" y="339562"/>
            <a:ext cx="5951437" cy="707886"/>
          </a:xfrm>
          <a:prstGeom prst="rect">
            <a:avLst/>
          </a:prstGeom>
          <a:noFill/>
        </p:spPr>
        <p:txBody>
          <a:bodyPr wrap="none" rtlCol="0">
            <a:spAutoFit/>
          </a:bodyPr>
          <a:lstStyle/>
          <a:p>
            <a:r>
              <a:rPr lang="en-IN" sz="4000" b="1" dirty="0">
                <a:solidFill>
                  <a:srgbClr val="0070C0"/>
                </a:solidFill>
                <a:latin typeface="Calibri (Body)"/>
              </a:rPr>
              <a:t>IBM Watson – Case Studies</a:t>
            </a:r>
          </a:p>
        </p:txBody>
      </p:sp>
    </p:spTree>
    <p:extLst>
      <p:ext uri="{BB962C8B-B14F-4D97-AF65-F5344CB8AC3E}">
        <p14:creationId xmlns:p14="http://schemas.microsoft.com/office/powerpoint/2010/main" val="6337521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4819846" cy="707886"/>
          </a:xfrm>
          <a:prstGeom prst="rect">
            <a:avLst/>
          </a:prstGeom>
          <a:noFill/>
        </p:spPr>
        <p:txBody>
          <a:bodyPr wrap="none" rtlCol="0">
            <a:spAutoFit/>
          </a:bodyPr>
          <a:lstStyle/>
          <a:p>
            <a:r>
              <a:rPr lang="en-IN" sz="4000" b="1" dirty="0">
                <a:solidFill>
                  <a:srgbClr val="0070C0"/>
                </a:solidFill>
                <a:latin typeface="Calibri (Body)"/>
              </a:rPr>
              <a:t>Amazon AI ecosystem</a:t>
            </a:r>
          </a:p>
        </p:txBody>
      </p:sp>
      <p:sp>
        <p:nvSpPr>
          <p:cNvPr id="5" name="TextBox 4">
            <a:extLst>
              <a:ext uri="{FF2B5EF4-FFF2-40B4-BE49-F238E27FC236}">
                <a16:creationId xmlns:a16="http://schemas.microsoft.com/office/drawing/2014/main" id="{7997E66A-EA07-45E4-AC40-CE6E9AE70FC0}"/>
              </a:ext>
            </a:extLst>
          </p:cNvPr>
          <p:cNvSpPr txBox="1"/>
          <p:nvPr/>
        </p:nvSpPr>
        <p:spPr>
          <a:xfrm>
            <a:off x="400494" y="1262903"/>
            <a:ext cx="11630544" cy="4661276"/>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US" sz="2000" dirty="0">
                <a:effectLst/>
                <a:latin typeface="Calibri (Body)"/>
              </a:rPr>
              <a:t>Amazon Sage Maker is a fully managed service that provides the ability to build, train, and deploy ML models at scale. It removes the complexity and helps to easily deploy your ML use cases, from predictive maintenance to computer vision to predicting customer behaviors.</a:t>
            </a:r>
          </a:p>
          <a:p>
            <a:pPr marL="342900" indent="-342900" rtl="0">
              <a:lnSpc>
                <a:spcPct val="150000"/>
              </a:lnSpc>
              <a:buFont typeface="Arial" panose="020B0604020202020204" pitchFamily="34" charset="0"/>
              <a:buChar char="•"/>
            </a:pPr>
            <a:r>
              <a:rPr lang="en-US" sz="2000" dirty="0">
                <a:effectLst/>
                <a:latin typeface="Calibri (Body)"/>
              </a:rPr>
              <a:t>AI Services (Pretrained models) provide ready-made intelligence for your applications and workflows to help you improve business outcomes. Some of the services are computer vison, speech, translate, personalized recommendations, demand forecasting, fraud prevention etc.</a:t>
            </a:r>
          </a:p>
          <a:p>
            <a:pPr marL="342900" indent="-342900" rtl="0">
              <a:lnSpc>
                <a:spcPct val="150000"/>
              </a:lnSpc>
              <a:buFont typeface="Arial" panose="020B0604020202020204" pitchFamily="34" charset="0"/>
              <a:buChar char="•"/>
            </a:pPr>
            <a:r>
              <a:rPr lang="en-US" sz="2000" dirty="0">
                <a:effectLst/>
                <a:latin typeface="Calibri (Body)"/>
              </a:rPr>
              <a:t>Provides Amazon Lex, the same conversational engine that powers Amazon Alexa for building conversational interfaces for any applications using voice and text.</a:t>
            </a:r>
          </a:p>
          <a:p>
            <a:pPr marL="342900" indent="-342900" rtl="0">
              <a:lnSpc>
                <a:spcPct val="150000"/>
              </a:lnSpc>
              <a:buFont typeface="Arial" panose="020B0604020202020204" pitchFamily="34" charset="0"/>
              <a:buChar char="•"/>
            </a:pPr>
            <a:r>
              <a:rPr lang="en-US" sz="2000" dirty="0">
                <a:effectLst/>
                <a:latin typeface="Calibri (Body)"/>
              </a:rPr>
              <a:t>Offers scalable (elastic) infrastructure with preconfigured dev environments with deep learning capabilities for developing custom AI applications.</a:t>
            </a:r>
          </a:p>
        </p:txBody>
      </p:sp>
    </p:spTree>
    <p:extLst>
      <p:ext uri="{BB962C8B-B14F-4D97-AF65-F5344CB8AC3E}">
        <p14:creationId xmlns:p14="http://schemas.microsoft.com/office/powerpoint/2010/main" val="17279445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4819846" cy="707886"/>
          </a:xfrm>
          <a:prstGeom prst="rect">
            <a:avLst/>
          </a:prstGeom>
          <a:noFill/>
        </p:spPr>
        <p:txBody>
          <a:bodyPr wrap="none" rtlCol="0">
            <a:spAutoFit/>
          </a:bodyPr>
          <a:lstStyle/>
          <a:p>
            <a:r>
              <a:rPr lang="en-IN" sz="4000" b="1" dirty="0">
                <a:solidFill>
                  <a:srgbClr val="0070C0"/>
                </a:solidFill>
                <a:latin typeface="Calibri (Body)"/>
              </a:rPr>
              <a:t>Amazon AI ecosystem</a:t>
            </a:r>
          </a:p>
        </p:txBody>
      </p:sp>
      <p:graphicFrame>
        <p:nvGraphicFramePr>
          <p:cNvPr id="3" name="Object 2">
            <a:extLst>
              <a:ext uri="{FF2B5EF4-FFF2-40B4-BE49-F238E27FC236}">
                <a16:creationId xmlns:a16="http://schemas.microsoft.com/office/drawing/2014/main" id="{780107E6-966F-4A16-818D-E99E0AC3B5A2}"/>
              </a:ext>
            </a:extLst>
          </p:cNvPr>
          <p:cNvGraphicFramePr>
            <a:graphicFrameLocks noChangeAspect="1"/>
          </p:cNvGraphicFramePr>
          <p:nvPr/>
        </p:nvGraphicFramePr>
        <p:xfrm>
          <a:off x="0" y="1231703"/>
          <a:ext cx="12113231" cy="4213599"/>
        </p:xfrm>
        <a:graphic>
          <a:graphicData uri="http://schemas.openxmlformats.org/presentationml/2006/ole">
            <mc:AlternateContent xmlns:mc="http://schemas.openxmlformats.org/markup-compatibility/2006">
              <mc:Choice xmlns:v="urn:schemas-microsoft-com:vml" Requires="v">
                <p:oleObj spid="_x0000_s67588" name="Bitmap Image" r:id="rId3" imgW="11372760" imgH="3384720" progId="Paint.Picture">
                  <p:embed/>
                </p:oleObj>
              </mc:Choice>
              <mc:Fallback>
                <p:oleObj name="Bitmap Image" r:id="rId3" imgW="11372760" imgH="3384720" progId="Paint.Picture">
                  <p:embed/>
                  <p:pic>
                    <p:nvPicPr>
                      <p:cNvPr id="3" name="Object 2">
                        <a:extLst>
                          <a:ext uri="{FF2B5EF4-FFF2-40B4-BE49-F238E27FC236}">
                            <a16:creationId xmlns:a16="http://schemas.microsoft.com/office/drawing/2014/main" id="{780107E6-966F-4A16-818D-E99E0AC3B5A2}"/>
                          </a:ext>
                        </a:extLst>
                      </p:cNvPr>
                      <p:cNvPicPr/>
                      <p:nvPr/>
                    </p:nvPicPr>
                    <p:blipFill>
                      <a:blip r:embed="rId4"/>
                      <a:stretch>
                        <a:fillRect/>
                      </a:stretch>
                    </p:blipFill>
                    <p:spPr>
                      <a:xfrm>
                        <a:off x="0" y="1231703"/>
                        <a:ext cx="12113231" cy="4213599"/>
                      </a:xfrm>
                      <a:prstGeom prst="rect">
                        <a:avLst/>
                      </a:prstGeom>
                    </p:spPr>
                  </p:pic>
                </p:oleObj>
              </mc:Fallback>
            </mc:AlternateContent>
          </a:graphicData>
        </a:graphic>
      </p:graphicFrame>
    </p:spTree>
    <p:extLst>
      <p:ext uri="{BB962C8B-B14F-4D97-AF65-F5344CB8AC3E}">
        <p14:creationId xmlns:p14="http://schemas.microsoft.com/office/powerpoint/2010/main" val="8955726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5842497" cy="707886"/>
          </a:xfrm>
          <a:prstGeom prst="rect">
            <a:avLst/>
          </a:prstGeom>
          <a:noFill/>
        </p:spPr>
        <p:txBody>
          <a:bodyPr wrap="none" rtlCol="0">
            <a:spAutoFit/>
          </a:bodyPr>
          <a:lstStyle/>
          <a:p>
            <a:r>
              <a:rPr lang="en-IN" sz="4000" b="1" dirty="0">
                <a:solidFill>
                  <a:srgbClr val="0070C0"/>
                </a:solidFill>
                <a:latin typeface="Calibri (Body)"/>
              </a:rPr>
              <a:t>Amazon ML – Case Studies</a:t>
            </a:r>
          </a:p>
        </p:txBody>
      </p:sp>
      <p:sp>
        <p:nvSpPr>
          <p:cNvPr id="5" name="TextBox 4">
            <a:extLst>
              <a:ext uri="{FF2B5EF4-FFF2-40B4-BE49-F238E27FC236}">
                <a16:creationId xmlns:a16="http://schemas.microsoft.com/office/drawing/2014/main" id="{D63F75E4-C71A-4594-BE73-24433B40D19D}"/>
              </a:ext>
            </a:extLst>
          </p:cNvPr>
          <p:cNvSpPr txBox="1"/>
          <p:nvPr/>
        </p:nvSpPr>
        <p:spPr>
          <a:xfrm>
            <a:off x="760288" y="2138907"/>
            <a:ext cx="10798140" cy="2352952"/>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2000" b="0" i="0" dirty="0">
                <a:solidFill>
                  <a:srgbClr val="0070C0"/>
                </a:solidFill>
                <a:effectLst/>
                <a:latin typeface="Calibri (Body)"/>
                <a:hlinkClick r:id="rId2">
                  <a:extLst>
                    <a:ext uri="{A12FA001-AC4F-418D-AE19-62706E023703}">
                      <ahyp:hlinkClr xmlns:ahyp="http://schemas.microsoft.com/office/drawing/2018/hyperlinkcolor" val="tx"/>
                    </a:ext>
                  </a:extLst>
                </a:hlinkClick>
              </a:rPr>
              <a:t>BuildFax Case Study</a:t>
            </a:r>
            <a:r>
              <a:rPr lang="en-US" sz="2000" b="0" i="0" dirty="0">
                <a:solidFill>
                  <a:srgbClr val="000000"/>
                </a:solidFill>
                <a:effectLst/>
                <a:latin typeface="Calibri (Body)"/>
              </a:rPr>
              <a:t>: Predict the age and condition of a building’s roof in order to help its customers (insurance companies) establish better policies and premiums when insuring building roofs.</a:t>
            </a:r>
          </a:p>
          <a:p>
            <a:pPr marL="285750" indent="-285750" algn="l">
              <a:lnSpc>
                <a:spcPct val="150000"/>
              </a:lnSpc>
              <a:buFont typeface="Arial" panose="020B0604020202020204" pitchFamily="34" charset="0"/>
              <a:buChar char="•"/>
            </a:pPr>
            <a:r>
              <a:rPr lang="en-US" sz="2000" b="0" i="0" dirty="0">
                <a:solidFill>
                  <a:srgbClr val="0070C0"/>
                </a:solidFill>
                <a:effectLst/>
                <a:latin typeface="Calibri (Body)"/>
                <a:hlinkClick r:id="rId3">
                  <a:extLst>
                    <a:ext uri="{A12FA001-AC4F-418D-AE19-62706E023703}">
                      <ahyp:hlinkClr xmlns:ahyp="http://schemas.microsoft.com/office/drawing/2018/hyperlinkcolor" val="tx"/>
                    </a:ext>
                  </a:extLst>
                </a:hlinkClick>
              </a:rPr>
              <a:t>ArtFinder Case Study</a:t>
            </a:r>
            <a:r>
              <a:rPr lang="en-US" sz="2000" b="0" i="0" dirty="0">
                <a:solidFill>
                  <a:srgbClr val="000000"/>
                </a:solidFill>
                <a:effectLst/>
                <a:latin typeface="Calibri (Body)"/>
              </a:rPr>
              <a:t>: Recommend art works to buyers based on their preferences using machine learning and image recognition.</a:t>
            </a:r>
          </a:p>
          <a:p>
            <a:pPr marL="285750" indent="-285750" algn="l">
              <a:lnSpc>
                <a:spcPct val="150000"/>
              </a:lnSpc>
              <a:buFont typeface="Arial" panose="020B0604020202020204" pitchFamily="34" charset="0"/>
              <a:buChar char="•"/>
            </a:pPr>
            <a:r>
              <a:rPr lang="en-US" sz="2000" b="0" i="0" dirty="0">
                <a:solidFill>
                  <a:srgbClr val="000000"/>
                </a:solidFill>
                <a:effectLst/>
                <a:latin typeface="Calibri (Body)"/>
              </a:rPr>
              <a:t>Other case studies: </a:t>
            </a:r>
            <a:r>
              <a:rPr lang="en-US" sz="2000" b="0" i="0" dirty="0">
                <a:solidFill>
                  <a:srgbClr val="0070C0"/>
                </a:solidFill>
                <a:effectLst/>
                <a:latin typeface="Calibri (Body)"/>
                <a:hlinkClick r:id="rId4">
                  <a:extLst>
                    <a:ext uri="{A12FA001-AC4F-418D-AE19-62706E023703}">
                      <ahyp:hlinkClr xmlns:ahyp="http://schemas.microsoft.com/office/drawing/2018/hyperlinkcolor" val="tx"/>
                    </a:ext>
                  </a:extLst>
                </a:hlinkClick>
              </a:rPr>
              <a:t>https://aws.amazon.com/solutions/case-studies/big-data/</a:t>
            </a:r>
            <a:endParaRPr lang="en-US" sz="2000" b="0" i="0" dirty="0">
              <a:solidFill>
                <a:srgbClr val="0070C0"/>
              </a:solidFill>
              <a:effectLst/>
              <a:latin typeface="Calibri (Body)"/>
            </a:endParaRPr>
          </a:p>
        </p:txBody>
      </p:sp>
    </p:spTree>
    <p:extLst>
      <p:ext uri="{BB962C8B-B14F-4D97-AF65-F5344CB8AC3E}">
        <p14:creationId xmlns:p14="http://schemas.microsoft.com/office/powerpoint/2010/main" val="31418439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5002010" cy="707886"/>
          </a:xfrm>
          <a:prstGeom prst="rect">
            <a:avLst/>
          </a:prstGeom>
          <a:noFill/>
        </p:spPr>
        <p:txBody>
          <a:bodyPr wrap="none" rtlCol="0">
            <a:spAutoFit/>
          </a:bodyPr>
          <a:lstStyle/>
          <a:p>
            <a:r>
              <a:rPr lang="en-IN" sz="4000" b="1" dirty="0">
                <a:solidFill>
                  <a:srgbClr val="0070C0"/>
                </a:solidFill>
                <a:latin typeface="Calibri (Body)"/>
              </a:rPr>
              <a:t>Google Cloud Platform</a:t>
            </a:r>
          </a:p>
        </p:txBody>
      </p:sp>
      <p:sp>
        <p:nvSpPr>
          <p:cNvPr id="5" name="TextBox 4">
            <a:extLst>
              <a:ext uri="{FF2B5EF4-FFF2-40B4-BE49-F238E27FC236}">
                <a16:creationId xmlns:a16="http://schemas.microsoft.com/office/drawing/2014/main" id="{7997E66A-EA07-45E4-AC40-CE6E9AE70FC0}"/>
              </a:ext>
            </a:extLst>
          </p:cNvPr>
          <p:cNvSpPr txBox="1"/>
          <p:nvPr/>
        </p:nvSpPr>
        <p:spPr>
          <a:xfrm>
            <a:off x="984507" y="1550579"/>
            <a:ext cx="10222985" cy="3274294"/>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US" sz="2000" b="0" i="0" dirty="0">
                <a:effectLst/>
                <a:latin typeface="Calibri (Body)"/>
              </a:rPr>
              <a:t>AutoML helps to build best-in-class ML models without writing any code with easy-to-use UI, or using your own code written in Notebooks, a managed Jupyter Notebook service.</a:t>
            </a:r>
          </a:p>
          <a:p>
            <a:pPr marL="342900" indent="-342900" rtl="0">
              <a:lnSpc>
                <a:spcPct val="150000"/>
              </a:lnSpc>
              <a:buFont typeface="Arial" panose="020B0604020202020204" pitchFamily="34" charset="0"/>
              <a:buChar char="•"/>
            </a:pPr>
            <a:r>
              <a:rPr lang="en-US" sz="2000" b="0" i="0" dirty="0">
                <a:effectLst/>
                <a:latin typeface="Calibri (Body)"/>
              </a:rPr>
              <a:t>Access to state-of-art services used by Google such as search, translate, video analysis, speech analysis, recommendation etc.</a:t>
            </a:r>
          </a:p>
          <a:p>
            <a:pPr marL="342900" indent="-342900" rtl="0">
              <a:lnSpc>
                <a:spcPct val="150000"/>
              </a:lnSpc>
              <a:buFont typeface="Arial" panose="020B0604020202020204" pitchFamily="34" charset="0"/>
              <a:buChar char="•"/>
            </a:pPr>
            <a:r>
              <a:rPr lang="en-US" sz="2000" b="0" i="0" dirty="0">
                <a:effectLst/>
                <a:latin typeface="Calibri (Body)"/>
              </a:rPr>
              <a:t>Provides high performance TPUs (Tensor Processing Units) to build scalable and portable deep learning models with TensorFlow.</a:t>
            </a:r>
          </a:p>
          <a:p>
            <a:pPr marL="342900" indent="-342900" rtl="0">
              <a:lnSpc>
                <a:spcPct val="150000"/>
              </a:lnSpc>
              <a:buFont typeface="Arial" panose="020B0604020202020204" pitchFamily="34" charset="0"/>
              <a:buChar char="•"/>
            </a:pPr>
            <a:r>
              <a:rPr lang="en-US" sz="2000" b="0" i="0" dirty="0">
                <a:effectLst/>
                <a:latin typeface="Calibri (Body)"/>
              </a:rPr>
              <a:t>Dialogflow helps to build virtual agents and other conversational experiences.</a:t>
            </a:r>
            <a:endParaRPr lang="en-US" sz="2000" dirty="0">
              <a:effectLst/>
              <a:latin typeface="Calibri (Body)"/>
            </a:endParaRPr>
          </a:p>
        </p:txBody>
      </p:sp>
    </p:spTree>
    <p:extLst>
      <p:ext uri="{BB962C8B-B14F-4D97-AF65-F5344CB8AC3E}">
        <p14:creationId xmlns:p14="http://schemas.microsoft.com/office/powerpoint/2010/main" val="34428630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5002010" cy="707886"/>
          </a:xfrm>
          <a:prstGeom prst="rect">
            <a:avLst/>
          </a:prstGeom>
          <a:noFill/>
        </p:spPr>
        <p:txBody>
          <a:bodyPr wrap="none" rtlCol="0">
            <a:spAutoFit/>
          </a:bodyPr>
          <a:lstStyle/>
          <a:p>
            <a:r>
              <a:rPr lang="en-IN" sz="4000" b="1" dirty="0">
                <a:solidFill>
                  <a:srgbClr val="0070C0"/>
                </a:solidFill>
                <a:latin typeface="Calibri (Body)"/>
              </a:rPr>
              <a:t>Google Cloud Platform</a:t>
            </a:r>
          </a:p>
        </p:txBody>
      </p:sp>
      <p:graphicFrame>
        <p:nvGraphicFramePr>
          <p:cNvPr id="2" name="Object 1">
            <a:extLst>
              <a:ext uri="{FF2B5EF4-FFF2-40B4-BE49-F238E27FC236}">
                <a16:creationId xmlns:a16="http://schemas.microsoft.com/office/drawing/2014/main" id="{DBE88590-A05D-4C90-B2F1-58DC78B94BC1}"/>
              </a:ext>
            </a:extLst>
          </p:cNvPr>
          <p:cNvGraphicFramePr>
            <a:graphicFrameLocks noChangeAspect="1"/>
          </p:cNvGraphicFramePr>
          <p:nvPr/>
        </p:nvGraphicFramePr>
        <p:xfrm>
          <a:off x="0" y="1132725"/>
          <a:ext cx="12192000" cy="4592549"/>
        </p:xfrm>
        <a:graphic>
          <a:graphicData uri="http://schemas.openxmlformats.org/presentationml/2006/ole">
            <mc:AlternateContent xmlns:mc="http://schemas.openxmlformats.org/markup-compatibility/2006">
              <mc:Choice xmlns:v="urn:schemas-microsoft-com:vml" Requires="v">
                <p:oleObj spid="_x0000_s68612" name="Bitmap Image" r:id="rId3" imgW="11245680" imgH="3511440" progId="Paint.Picture">
                  <p:embed/>
                </p:oleObj>
              </mc:Choice>
              <mc:Fallback>
                <p:oleObj name="Bitmap Image" r:id="rId3" imgW="11245680" imgH="3511440" progId="Paint.Picture">
                  <p:embed/>
                  <p:pic>
                    <p:nvPicPr>
                      <p:cNvPr id="2" name="Object 1">
                        <a:extLst>
                          <a:ext uri="{FF2B5EF4-FFF2-40B4-BE49-F238E27FC236}">
                            <a16:creationId xmlns:a16="http://schemas.microsoft.com/office/drawing/2014/main" id="{DBE88590-A05D-4C90-B2F1-58DC78B94BC1}"/>
                          </a:ext>
                        </a:extLst>
                      </p:cNvPr>
                      <p:cNvPicPr/>
                      <p:nvPr/>
                    </p:nvPicPr>
                    <p:blipFill>
                      <a:blip r:embed="rId4"/>
                      <a:stretch>
                        <a:fillRect/>
                      </a:stretch>
                    </p:blipFill>
                    <p:spPr>
                      <a:xfrm>
                        <a:off x="0" y="1132725"/>
                        <a:ext cx="12192000" cy="4592549"/>
                      </a:xfrm>
                      <a:prstGeom prst="rect">
                        <a:avLst/>
                      </a:prstGeom>
                    </p:spPr>
                  </p:pic>
                </p:oleObj>
              </mc:Fallback>
            </mc:AlternateContent>
          </a:graphicData>
        </a:graphic>
      </p:graphicFrame>
    </p:spTree>
    <p:extLst>
      <p:ext uri="{BB962C8B-B14F-4D97-AF65-F5344CB8AC3E}">
        <p14:creationId xmlns:p14="http://schemas.microsoft.com/office/powerpoint/2010/main" val="18234060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8151912" cy="707886"/>
          </a:xfrm>
          <a:prstGeom prst="rect">
            <a:avLst/>
          </a:prstGeom>
          <a:noFill/>
        </p:spPr>
        <p:txBody>
          <a:bodyPr wrap="none" rtlCol="0">
            <a:spAutoFit/>
          </a:bodyPr>
          <a:lstStyle/>
          <a:p>
            <a:r>
              <a:rPr lang="en-IN" sz="4000" b="1" dirty="0">
                <a:solidFill>
                  <a:srgbClr val="0070C0"/>
                </a:solidFill>
                <a:latin typeface="Calibri (Body)"/>
              </a:rPr>
              <a:t>Google Cloud Platform – Case Studies</a:t>
            </a:r>
          </a:p>
        </p:txBody>
      </p:sp>
      <p:sp>
        <p:nvSpPr>
          <p:cNvPr id="5" name="TextBox 4">
            <a:extLst>
              <a:ext uri="{FF2B5EF4-FFF2-40B4-BE49-F238E27FC236}">
                <a16:creationId xmlns:a16="http://schemas.microsoft.com/office/drawing/2014/main" id="{7997E66A-EA07-45E4-AC40-CE6E9AE70FC0}"/>
              </a:ext>
            </a:extLst>
          </p:cNvPr>
          <p:cNvSpPr txBox="1"/>
          <p:nvPr/>
        </p:nvSpPr>
        <p:spPr>
          <a:xfrm>
            <a:off x="984507" y="1690062"/>
            <a:ext cx="10222985" cy="3477875"/>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IN" sz="2000" b="0" i="0" dirty="0">
                <a:solidFill>
                  <a:schemeClr val="tx2"/>
                </a:solidFill>
                <a:effectLst/>
                <a:latin typeface="Calibri (Body)"/>
                <a:hlinkClick r:id="rId2">
                  <a:extLst>
                    <a:ext uri="{A12FA001-AC4F-418D-AE19-62706E023703}">
                      <ahyp:hlinkClr xmlns:ahyp="http://schemas.microsoft.com/office/drawing/2018/hyperlinkcolor" val="tx"/>
                    </a:ext>
                  </a:extLst>
                </a:hlinkClick>
              </a:rPr>
              <a:t>Johnson and Johnson </a:t>
            </a:r>
            <a:r>
              <a:rPr lang="en-IN" sz="2000" b="0" i="0" dirty="0">
                <a:effectLst/>
                <a:latin typeface="Calibri (Body)"/>
              </a:rPr>
              <a:t>o</a:t>
            </a:r>
            <a:r>
              <a:rPr lang="en-US" sz="2000" b="0" i="0" dirty="0">
                <a:effectLst/>
                <a:latin typeface="Calibri (Body)"/>
              </a:rPr>
              <a:t>optimizes its career site using Google Cloud machine learning.</a:t>
            </a:r>
          </a:p>
          <a:p>
            <a:pPr marL="342900" indent="-342900" algn="l">
              <a:lnSpc>
                <a:spcPct val="150000"/>
              </a:lnSpc>
              <a:buFont typeface="Arial" panose="020B0604020202020204" pitchFamily="34" charset="0"/>
              <a:buChar char="•"/>
            </a:pPr>
            <a:r>
              <a:rPr lang="en-US" sz="2000" b="0" i="0" dirty="0">
                <a:solidFill>
                  <a:schemeClr val="tx2"/>
                </a:solidFill>
                <a:effectLst/>
                <a:latin typeface="Calibri (Body)"/>
                <a:hlinkClick r:id="rId3">
                  <a:extLst>
                    <a:ext uri="{A12FA001-AC4F-418D-AE19-62706E023703}">
                      <ahyp:hlinkClr xmlns:ahyp="http://schemas.microsoft.com/office/drawing/2018/hyperlinkcolor" val="tx"/>
                    </a:ext>
                  </a:extLst>
                </a:hlinkClick>
              </a:rPr>
              <a:t>VictoriaPlum</a:t>
            </a:r>
            <a:r>
              <a:rPr lang="en-US" sz="2000" b="0" i="0" dirty="0">
                <a:effectLst/>
                <a:latin typeface="Calibri (Body)"/>
                <a:hlinkClick r:id="rId4">
                  <a:extLst>
                    <a:ext uri="{A12FA001-AC4F-418D-AE19-62706E023703}">
                      <ahyp:hlinkClr xmlns:ahyp="http://schemas.microsoft.com/office/drawing/2018/hyperlinkcolor" val="tx"/>
                    </a:ext>
                  </a:extLst>
                </a:hlinkClick>
              </a:rPr>
              <a:t> </a:t>
            </a:r>
            <a:r>
              <a:rPr lang="en-US" sz="2000" b="0" i="0" dirty="0">
                <a:effectLst/>
                <a:latin typeface="Calibri (Body)"/>
              </a:rPr>
              <a:t>is using machine learning APIs to recognize items in customer photos and enhance the user experience based on it.</a:t>
            </a:r>
          </a:p>
          <a:p>
            <a:pPr marL="342900" indent="-342900" algn="l">
              <a:lnSpc>
                <a:spcPct val="150000"/>
              </a:lnSpc>
              <a:buFont typeface="Arial" panose="020B0604020202020204" pitchFamily="34" charset="0"/>
              <a:buChar char="•"/>
            </a:pPr>
            <a:r>
              <a:rPr lang="en-US" sz="2000" b="0" i="0" dirty="0">
                <a:solidFill>
                  <a:schemeClr val="tx2"/>
                </a:solidFill>
                <a:effectLst/>
                <a:latin typeface="Calibri (Body)"/>
                <a:hlinkClick r:id="rId5">
                  <a:extLst>
                    <a:ext uri="{A12FA001-AC4F-418D-AE19-62706E023703}">
                      <ahyp:hlinkClr xmlns:ahyp="http://schemas.microsoft.com/office/drawing/2018/hyperlinkcolor" val="tx"/>
                    </a:ext>
                  </a:extLst>
                </a:hlinkClick>
              </a:rPr>
              <a:t>Evernote</a:t>
            </a:r>
            <a:r>
              <a:rPr lang="en-US" sz="2000" b="0" i="0" dirty="0">
                <a:effectLst/>
                <a:latin typeface="Calibri (Body)"/>
              </a:rPr>
              <a:t> plans </a:t>
            </a:r>
            <a:r>
              <a:rPr lang="en-US" sz="2000" b="0" i="0" dirty="0">
                <a:solidFill>
                  <a:srgbClr val="000000"/>
                </a:solidFill>
                <a:effectLst/>
                <a:latin typeface="Calibri (Body)"/>
              </a:rPr>
              <a:t>to add voice recognition and translation features using Google Cloud machine learning to give customers more power to capture their ideas on the fly.</a:t>
            </a:r>
          </a:p>
          <a:p>
            <a:pPr marL="342900" indent="-342900" algn="l">
              <a:lnSpc>
                <a:spcPct val="150000"/>
              </a:lnSpc>
              <a:buFont typeface="Arial" panose="020B0604020202020204" pitchFamily="34" charset="0"/>
              <a:buChar char="•"/>
            </a:pPr>
            <a:r>
              <a:rPr lang="en-US" sz="2000" b="0" i="0" dirty="0">
                <a:solidFill>
                  <a:srgbClr val="000000"/>
                </a:solidFill>
                <a:effectLst/>
                <a:latin typeface="Calibri (Body)"/>
              </a:rPr>
              <a:t>Other case studies: </a:t>
            </a:r>
            <a:r>
              <a:rPr lang="en-US" sz="2000" b="0" i="0" dirty="0">
                <a:solidFill>
                  <a:schemeClr val="tx2"/>
                </a:solidFill>
                <a:effectLst/>
                <a:latin typeface="Calibri (Body)"/>
                <a:hlinkClick r:id="rId6">
                  <a:extLst>
                    <a:ext uri="{A12FA001-AC4F-418D-AE19-62706E023703}">
                      <ahyp:hlinkClr xmlns:ahyp="http://schemas.microsoft.com/office/drawing/2018/hyperlinkcolor" val="tx"/>
                    </a:ext>
                  </a:extLst>
                </a:hlinkClick>
              </a:rPr>
              <a:t>https://cloud.google.com/customers/directory/</a:t>
            </a:r>
            <a:endParaRPr lang="en-US" sz="2000" b="0" i="0" dirty="0">
              <a:solidFill>
                <a:schemeClr val="tx2"/>
              </a:solidFill>
              <a:effectLst/>
              <a:latin typeface="Calibri (Body)"/>
            </a:endParaRPr>
          </a:p>
          <a:p>
            <a:br>
              <a:rPr lang="en-US" sz="2000" b="0" i="0" dirty="0">
                <a:solidFill>
                  <a:srgbClr val="000000"/>
                </a:solidFill>
                <a:effectLst/>
                <a:latin typeface="Arial" panose="020B0604020202020204" pitchFamily="34" charset="0"/>
              </a:rPr>
            </a:br>
            <a:endParaRPr lang="en-US" sz="2000" dirty="0">
              <a:effectLst/>
              <a:latin typeface="Calibri (Body)"/>
            </a:endParaRPr>
          </a:p>
        </p:txBody>
      </p:sp>
    </p:spTree>
    <p:extLst>
      <p:ext uri="{BB962C8B-B14F-4D97-AF65-F5344CB8AC3E}">
        <p14:creationId xmlns:p14="http://schemas.microsoft.com/office/powerpoint/2010/main" val="34802650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3586110" cy="707886"/>
          </a:xfrm>
          <a:prstGeom prst="rect">
            <a:avLst/>
          </a:prstGeom>
          <a:noFill/>
        </p:spPr>
        <p:txBody>
          <a:bodyPr wrap="none" rtlCol="0">
            <a:spAutoFit/>
          </a:bodyPr>
          <a:lstStyle/>
          <a:p>
            <a:r>
              <a:rPr lang="en-IN" sz="4000" b="1" dirty="0">
                <a:solidFill>
                  <a:srgbClr val="0070C0"/>
                </a:solidFill>
                <a:latin typeface="Calibri (Body)"/>
              </a:rPr>
              <a:t>Microsoft Azure</a:t>
            </a:r>
          </a:p>
        </p:txBody>
      </p:sp>
      <p:sp>
        <p:nvSpPr>
          <p:cNvPr id="5" name="TextBox 4">
            <a:extLst>
              <a:ext uri="{FF2B5EF4-FFF2-40B4-BE49-F238E27FC236}">
                <a16:creationId xmlns:a16="http://schemas.microsoft.com/office/drawing/2014/main" id="{7997E66A-EA07-45E4-AC40-CE6E9AE70FC0}"/>
              </a:ext>
            </a:extLst>
          </p:cNvPr>
          <p:cNvSpPr txBox="1"/>
          <p:nvPr/>
        </p:nvSpPr>
        <p:spPr>
          <a:xfrm>
            <a:off x="666009" y="1561020"/>
            <a:ext cx="10222985" cy="3735959"/>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US" sz="2000" b="0" i="0" dirty="0">
                <a:effectLst/>
                <a:latin typeface="Calibri (Body)"/>
              </a:rPr>
              <a:t>Azure machine learning helps build train and deploy machine learning models. Best-in-class support for open-source frameworks and languages is provided.</a:t>
            </a:r>
          </a:p>
          <a:p>
            <a:pPr marL="342900" indent="-342900" rtl="0">
              <a:lnSpc>
                <a:spcPct val="150000"/>
              </a:lnSpc>
              <a:buFont typeface="Arial" panose="020B0604020202020204" pitchFamily="34" charset="0"/>
              <a:buChar char="•"/>
            </a:pPr>
            <a:r>
              <a:rPr lang="en-US" sz="2000" b="0" i="0" dirty="0">
                <a:effectLst/>
                <a:latin typeface="Calibri (Body)"/>
              </a:rPr>
              <a:t>Azure Databricks helps in bigdata analytics and AI with Apache Spark.</a:t>
            </a:r>
          </a:p>
          <a:p>
            <a:pPr marL="342900" indent="-342900" rtl="0">
              <a:lnSpc>
                <a:spcPct val="150000"/>
              </a:lnSpc>
              <a:buFont typeface="Arial" panose="020B0604020202020204" pitchFamily="34" charset="0"/>
              <a:buChar char="•"/>
            </a:pPr>
            <a:r>
              <a:rPr lang="en-US" sz="2000" b="0" i="0" dirty="0">
                <a:effectLst/>
                <a:latin typeface="Calibri (Body)"/>
              </a:rPr>
              <a:t>Integrates with Microsoft cognitive services such as Vision, Speech, Knowledge, Search and Language.</a:t>
            </a:r>
          </a:p>
          <a:p>
            <a:pPr marL="342900" indent="-342900" rtl="0">
              <a:lnSpc>
                <a:spcPct val="150000"/>
              </a:lnSpc>
              <a:buFont typeface="Arial" panose="020B0604020202020204" pitchFamily="34" charset="0"/>
              <a:buChar char="•"/>
            </a:pPr>
            <a:r>
              <a:rPr lang="en-US" sz="2000" b="0" i="0" dirty="0">
                <a:effectLst/>
                <a:latin typeface="Calibri (Body)"/>
              </a:rPr>
              <a:t>Azure Bot services helps inbuilding conversational experiences.</a:t>
            </a:r>
          </a:p>
          <a:p>
            <a:pPr marL="342900" indent="-342900" rtl="0">
              <a:lnSpc>
                <a:spcPct val="150000"/>
              </a:lnSpc>
              <a:buFont typeface="Arial" panose="020B0604020202020204" pitchFamily="34" charset="0"/>
              <a:buChar char="•"/>
            </a:pPr>
            <a:r>
              <a:rPr lang="en-US" sz="2000" b="0" i="0" dirty="0">
                <a:effectLst/>
                <a:latin typeface="Calibri (Body)"/>
              </a:rPr>
              <a:t>Provides Deep Learning Virtual Machine (DLVM) which specially configured to make it easier to use GPU-based VM instances for training deep learning models.</a:t>
            </a:r>
            <a:endParaRPr lang="en-US" sz="2000" dirty="0">
              <a:effectLst/>
              <a:latin typeface="Calibri (Body)"/>
            </a:endParaRPr>
          </a:p>
        </p:txBody>
      </p:sp>
    </p:spTree>
    <p:extLst>
      <p:ext uri="{BB962C8B-B14F-4D97-AF65-F5344CB8AC3E}">
        <p14:creationId xmlns:p14="http://schemas.microsoft.com/office/powerpoint/2010/main" val="12156347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3586110" cy="707886"/>
          </a:xfrm>
          <a:prstGeom prst="rect">
            <a:avLst/>
          </a:prstGeom>
          <a:noFill/>
        </p:spPr>
        <p:txBody>
          <a:bodyPr wrap="none" rtlCol="0">
            <a:spAutoFit/>
          </a:bodyPr>
          <a:lstStyle/>
          <a:p>
            <a:r>
              <a:rPr lang="en-IN" sz="4000" b="1" dirty="0">
                <a:solidFill>
                  <a:srgbClr val="0070C0"/>
                </a:solidFill>
                <a:latin typeface="Calibri (Body)"/>
              </a:rPr>
              <a:t>Microsoft Azure</a:t>
            </a:r>
          </a:p>
        </p:txBody>
      </p:sp>
      <p:graphicFrame>
        <p:nvGraphicFramePr>
          <p:cNvPr id="2" name="Object 1">
            <a:extLst>
              <a:ext uri="{FF2B5EF4-FFF2-40B4-BE49-F238E27FC236}">
                <a16:creationId xmlns:a16="http://schemas.microsoft.com/office/drawing/2014/main" id="{942B15B2-5AF1-4352-A006-4AEBBCF5B00B}"/>
              </a:ext>
            </a:extLst>
          </p:cNvPr>
          <p:cNvGraphicFramePr>
            <a:graphicFrameLocks noChangeAspect="1"/>
          </p:cNvGraphicFramePr>
          <p:nvPr/>
        </p:nvGraphicFramePr>
        <p:xfrm>
          <a:off x="0" y="1253447"/>
          <a:ext cx="12192000" cy="4469259"/>
        </p:xfrm>
        <a:graphic>
          <a:graphicData uri="http://schemas.openxmlformats.org/presentationml/2006/ole">
            <mc:AlternateContent xmlns:mc="http://schemas.openxmlformats.org/markup-compatibility/2006">
              <mc:Choice xmlns:v="urn:schemas-microsoft-com:vml" Requires="v">
                <p:oleObj spid="_x0000_s69636" name="Bitmap Image" r:id="rId3" imgW="11309400" imgH="3270240" progId="Paint.Picture">
                  <p:embed/>
                </p:oleObj>
              </mc:Choice>
              <mc:Fallback>
                <p:oleObj name="Bitmap Image" r:id="rId3" imgW="11309400" imgH="3270240" progId="Paint.Picture">
                  <p:embed/>
                  <p:pic>
                    <p:nvPicPr>
                      <p:cNvPr id="2" name="Object 1">
                        <a:extLst>
                          <a:ext uri="{FF2B5EF4-FFF2-40B4-BE49-F238E27FC236}">
                            <a16:creationId xmlns:a16="http://schemas.microsoft.com/office/drawing/2014/main" id="{942B15B2-5AF1-4352-A006-4AEBBCF5B00B}"/>
                          </a:ext>
                        </a:extLst>
                      </p:cNvPr>
                      <p:cNvPicPr/>
                      <p:nvPr/>
                    </p:nvPicPr>
                    <p:blipFill>
                      <a:blip r:embed="rId4"/>
                      <a:stretch>
                        <a:fillRect/>
                      </a:stretch>
                    </p:blipFill>
                    <p:spPr>
                      <a:xfrm>
                        <a:off x="0" y="1253447"/>
                        <a:ext cx="12192000" cy="4469259"/>
                      </a:xfrm>
                      <a:prstGeom prst="rect">
                        <a:avLst/>
                      </a:prstGeom>
                    </p:spPr>
                  </p:pic>
                </p:oleObj>
              </mc:Fallback>
            </mc:AlternateContent>
          </a:graphicData>
        </a:graphic>
      </p:graphicFrame>
    </p:spTree>
    <p:extLst>
      <p:ext uri="{BB962C8B-B14F-4D97-AF65-F5344CB8AC3E}">
        <p14:creationId xmlns:p14="http://schemas.microsoft.com/office/powerpoint/2010/main" val="3334837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C8A8D-84F3-4D0C-83AB-D5C653842712}"/>
              </a:ext>
            </a:extLst>
          </p:cNvPr>
          <p:cNvSpPr txBox="1"/>
          <p:nvPr/>
        </p:nvSpPr>
        <p:spPr>
          <a:xfrm>
            <a:off x="0" y="2716094"/>
            <a:ext cx="12192000" cy="923330"/>
          </a:xfrm>
          <a:prstGeom prst="rect">
            <a:avLst/>
          </a:prstGeom>
          <a:noFill/>
        </p:spPr>
        <p:txBody>
          <a:bodyPr wrap="square" rtlCol="0">
            <a:spAutoFit/>
          </a:bodyPr>
          <a:lstStyle/>
          <a:p>
            <a:pPr algn="ctr"/>
            <a:r>
              <a:rPr lang="en-IN" sz="5400" b="1" dirty="0">
                <a:solidFill>
                  <a:srgbClr val="004DA1"/>
                </a:solidFill>
                <a:latin typeface="Calibri (Body)"/>
              </a:rPr>
              <a:t>What is Artificial Intelligence?</a:t>
            </a:r>
            <a:endParaRPr lang="en-IN" sz="5400" dirty="0">
              <a:solidFill>
                <a:srgbClr val="004DA1"/>
              </a:solidFill>
              <a:latin typeface="Calibri (Body)"/>
            </a:endParaRPr>
          </a:p>
        </p:txBody>
      </p:sp>
    </p:spTree>
    <p:extLst>
      <p:ext uri="{BB962C8B-B14F-4D97-AF65-F5344CB8AC3E}">
        <p14:creationId xmlns:p14="http://schemas.microsoft.com/office/powerpoint/2010/main" val="19299596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3586110" cy="707886"/>
          </a:xfrm>
          <a:prstGeom prst="rect">
            <a:avLst/>
          </a:prstGeom>
          <a:noFill/>
        </p:spPr>
        <p:txBody>
          <a:bodyPr wrap="none" rtlCol="0">
            <a:spAutoFit/>
          </a:bodyPr>
          <a:lstStyle/>
          <a:p>
            <a:r>
              <a:rPr lang="en-IN" sz="4000" b="1" dirty="0">
                <a:solidFill>
                  <a:srgbClr val="0070C0"/>
                </a:solidFill>
                <a:latin typeface="Calibri (Body)"/>
              </a:rPr>
              <a:t>Microsoft Azure</a:t>
            </a:r>
          </a:p>
        </p:txBody>
      </p:sp>
      <p:sp>
        <p:nvSpPr>
          <p:cNvPr id="6" name="TextBox 5">
            <a:extLst>
              <a:ext uri="{FF2B5EF4-FFF2-40B4-BE49-F238E27FC236}">
                <a16:creationId xmlns:a16="http://schemas.microsoft.com/office/drawing/2014/main" id="{2DE0AD0A-4183-4591-92F0-D59505889E1D}"/>
              </a:ext>
            </a:extLst>
          </p:cNvPr>
          <p:cNvSpPr txBox="1"/>
          <p:nvPr/>
        </p:nvSpPr>
        <p:spPr>
          <a:xfrm>
            <a:off x="698642" y="1753424"/>
            <a:ext cx="9986481" cy="2814617"/>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IN" sz="2000" b="0" i="0" dirty="0">
                <a:solidFill>
                  <a:schemeClr val="tx2"/>
                </a:solidFill>
                <a:effectLst/>
                <a:latin typeface="Calibri (Body)"/>
                <a:hlinkClick r:id="rId2">
                  <a:extLst>
                    <a:ext uri="{A12FA001-AC4F-418D-AE19-62706E023703}">
                      <ahyp:hlinkClr xmlns:ahyp="http://schemas.microsoft.com/office/drawing/2018/hyperlinkcolor" val="tx"/>
                    </a:ext>
                  </a:extLst>
                </a:hlinkClick>
              </a:rPr>
              <a:t>Scheider Electric</a:t>
            </a:r>
            <a:r>
              <a:rPr lang="en-IN" sz="2000" b="0" i="0" dirty="0">
                <a:effectLst/>
                <a:latin typeface="Calibri (Body)"/>
              </a:rPr>
              <a:t>: </a:t>
            </a:r>
            <a:r>
              <a:rPr lang="en-US" sz="2000" b="0" i="0" dirty="0">
                <a:solidFill>
                  <a:srgbClr val="000000"/>
                </a:solidFill>
                <a:effectLst/>
                <a:latin typeface="Calibri (Body)"/>
              </a:rPr>
              <a:t>Predict abnormal operating conditions of assets in oil and gas before they happen and take preventive actions.</a:t>
            </a:r>
          </a:p>
          <a:p>
            <a:pPr marL="285750" indent="-285750" algn="l">
              <a:lnSpc>
                <a:spcPct val="150000"/>
              </a:lnSpc>
              <a:buFont typeface="Arial" panose="020B0604020202020204" pitchFamily="34" charset="0"/>
              <a:buChar char="•"/>
            </a:pPr>
            <a:r>
              <a:rPr lang="en-US" sz="2000" b="0" i="0" dirty="0">
                <a:solidFill>
                  <a:schemeClr val="tx2"/>
                </a:solidFill>
                <a:effectLst/>
                <a:latin typeface="Calibri (Body)"/>
                <a:hlinkClick r:id="rId3">
                  <a:extLst>
                    <a:ext uri="{A12FA001-AC4F-418D-AE19-62706E023703}">
                      <ahyp:hlinkClr xmlns:ahyp="http://schemas.microsoft.com/office/drawing/2018/hyperlinkcolor" val="tx"/>
                    </a:ext>
                  </a:extLst>
                </a:hlinkClick>
              </a:rPr>
              <a:t>FastShop</a:t>
            </a:r>
            <a:r>
              <a:rPr lang="en-US" sz="2000" b="0" i="0" dirty="0">
                <a:solidFill>
                  <a:srgbClr val="000000"/>
                </a:solidFill>
                <a:effectLst/>
                <a:latin typeface="Calibri (Body)"/>
              </a:rPr>
              <a:t>: Brazilian retailer optimizes pricing and customer engagement using machine learning.</a:t>
            </a:r>
          </a:p>
          <a:p>
            <a:pPr marL="285750" indent="-285750" algn="l">
              <a:lnSpc>
                <a:spcPct val="150000"/>
              </a:lnSpc>
              <a:buFont typeface="Arial" panose="020B0604020202020204" pitchFamily="34" charset="0"/>
              <a:buChar char="•"/>
            </a:pPr>
            <a:r>
              <a:rPr lang="en-US" sz="2000" b="0" i="0" dirty="0">
                <a:solidFill>
                  <a:srgbClr val="000000"/>
                </a:solidFill>
                <a:effectLst/>
                <a:latin typeface="Calibri (Body)"/>
              </a:rPr>
              <a:t>Other case studies: </a:t>
            </a:r>
            <a:r>
              <a:rPr lang="en-US" sz="2000" b="0" i="0" dirty="0">
                <a:solidFill>
                  <a:schemeClr val="tx2"/>
                </a:solidFill>
                <a:effectLst/>
                <a:latin typeface="Calibri (Body)"/>
                <a:hlinkClick r:id="rId4">
                  <a:extLst>
                    <a:ext uri="{A12FA001-AC4F-418D-AE19-62706E023703}">
                      <ahyp:hlinkClr xmlns:ahyp="http://schemas.microsoft.com/office/drawing/2018/hyperlinkcolor" val="tx"/>
                    </a:ext>
                  </a:extLst>
                </a:hlinkClick>
              </a:rPr>
              <a:t>https://azure.microsoft.com/en-in/case-studies/?service=machine-learning-overview</a:t>
            </a:r>
            <a:r>
              <a:rPr lang="en-US" sz="2000" dirty="0">
                <a:solidFill>
                  <a:schemeClr val="tx2"/>
                </a:solidFill>
                <a:latin typeface="Calibri (Body)"/>
              </a:rPr>
              <a:t>.</a:t>
            </a:r>
            <a:endParaRPr lang="en-IN" sz="2000" dirty="0">
              <a:solidFill>
                <a:schemeClr val="tx2"/>
              </a:solidFill>
              <a:latin typeface="Calibri (Body)"/>
            </a:endParaRPr>
          </a:p>
        </p:txBody>
      </p:sp>
    </p:spTree>
    <p:extLst>
      <p:ext uri="{BB962C8B-B14F-4D97-AF65-F5344CB8AC3E}">
        <p14:creationId xmlns:p14="http://schemas.microsoft.com/office/powerpoint/2010/main" val="22546231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6" descr="Powerpoint Cartoon Thank You Animation">
            <a:extLst>
              <a:ext uri="{FF2B5EF4-FFF2-40B4-BE49-F238E27FC236}">
                <a16:creationId xmlns:a16="http://schemas.microsoft.com/office/drawing/2014/main" id="{BACA5F6C-3B5C-463D-85F6-C78AC35D589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75380" y="1334927"/>
            <a:ext cx="8041240" cy="418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68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7B7071-6B01-412F-92BA-BCA913D1833D}"/>
              </a:ext>
            </a:extLst>
          </p:cNvPr>
          <p:cNvSpPr>
            <a:spLocks noGrp="1"/>
          </p:cNvSpPr>
          <p:nvPr>
            <p:ph idx="1"/>
          </p:nvPr>
        </p:nvSpPr>
        <p:spPr>
          <a:xfrm>
            <a:off x="854091" y="1772087"/>
            <a:ext cx="10058400" cy="4050792"/>
          </a:xfrm>
        </p:spPr>
        <p:txBody>
          <a:bodyPr>
            <a:normAutofit/>
          </a:bodyPr>
          <a:lstStyle/>
          <a:p>
            <a:pPr marL="0" indent="0">
              <a:buNone/>
            </a:pPr>
            <a:endParaRPr lang="en-IN" sz="2800" dirty="0">
              <a:latin typeface="Calibri (Body)"/>
            </a:endParaRPr>
          </a:p>
          <a:p>
            <a:pPr marL="0" indent="0">
              <a:buNone/>
            </a:pPr>
            <a:r>
              <a:rPr lang="en-IN" sz="2800" dirty="0">
                <a:latin typeface="Calibri (Body)"/>
              </a:rPr>
              <a:t>AI is the science of making machines do things that would require intelligence if done by men.</a:t>
            </a:r>
          </a:p>
          <a:p>
            <a:pPr marL="0" indent="0">
              <a:buNone/>
            </a:pPr>
            <a:r>
              <a:rPr lang="en-IN" sz="2800" dirty="0">
                <a:latin typeface="Calibri (Body)"/>
              </a:rPr>
              <a:t>								-Minsky</a:t>
            </a:r>
          </a:p>
        </p:txBody>
      </p:sp>
      <p:sp>
        <p:nvSpPr>
          <p:cNvPr id="4" name="TextBox 3">
            <a:extLst>
              <a:ext uri="{FF2B5EF4-FFF2-40B4-BE49-F238E27FC236}">
                <a16:creationId xmlns:a16="http://schemas.microsoft.com/office/drawing/2014/main" id="{D8533008-737B-49B9-B1FB-7B808F0444E7}"/>
              </a:ext>
            </a:extLst>
          </p:cNvPr>
          <p:cNvSpPr txBox="1"/>
          <p:nvPr/>
        </p:nvSpPr>
        <p:spPr>
          <a:xfrm>
            <a:off x="607511" y="470043"/>
            <a:ext cx="2375394" cy="707886"/>
          </a:xfrm>
          <a:prstGeom prst="rect">
            <a:avLst/>
          </a:prstGeom>
          <a:noFill/>
        </p:spPr>
        <p:txBody>
          <a:bodyPr wrap="none" rtlCol="0">
            <a:spAutoFit/>
          </a:bodyPr>
          <a:lstStyle/>
          <a:p>
            <a:r>
              <a:rPr lang="en-IN" sz="4000" b="1" dirty="0">
                <a:solidFill>
                  <a:srgbClr val="0070C0"/>
                </a:solidFill>
                <a:latin typeface="Calibri (Body)"/>
              </a:rPr>
              <a:t>AI defined</a:t>
            </a:r>
          </a:p>
        </p:txBody>
      </p:sp>
    </p:spTree>
    <p:extLst>
      <p:ext uri="{BB962C8B-B14F-4D97-AF65-F5344CB8AC3E}">
        <p14:creationId xmlns:p14="http://schemas.microsoft.com/office/powerpoint/2010/main" val="2385603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33770B1-848F-40A3-97D3-E65D08498115}"/>
              </a:ext>
            </a:extLst>
          </p:cNvPr>
          <p:cNvSpPr txBox="1"/>
          <p:nvPr/>
        </p:nvSpPr>
        <p:spPr>
          <a:xfrm>
            <a:off x="9058098" y="2093384"/>
            <a:ext cx="1545744" cy="646331"/>
          </a:xfrm>
          <a:prstGeom prst="rect">
            <a:avLst/>
          </a:prstGeom>
          <a:noFill/>
        </p:spPr>
        <p:txBody>
          <a:bodyPr wrap="none" rtlCol="0">
            <a:spAutoFit/>
          </a:bodyPr>
          <a:lstStyle/>
          <a:p>
            <a:r>
              <a:rPr lang="en-IN" dirty="0">
                <a:latin typeface="Calibri (Body)"/>
              </a:rPr>
              <a:t>Speech to text</a:t>
            </a:r>
          </a:p>
          <a:p>
            <a:r>
              <a:rPr lang="en-IN" dirty="0">
                <a:latin typeface="Calibri (Body)"/>
              </a:rPr>
              <a:t>Text to Speech</a:t>
            </a:r>
          </a:p>
        </p:txBody>
      </p:sp>
      <p:sp>
        <p:nvSpPr>
          <p:cNvPr id="14" name="TextBox 13">
            <a:extLst>
              <a:ext uri="{FF2B5EF4-FFF2-40B4-BE49-F238E27FC236}">
                <a16:creationId xmlns:a16="http://schemas.microsoft.com/office/drawing/2014/main" id="{E9EB1D5F-DA06-4967-875F-2C983B676E98}"/>
              </a:ext>
            </a:extLst>
          </p:cNvPr>
          <p:cNvSpPr txBox="1"/>
          <p:nvPr/>
        </p:nvSpPr>
        <p:spPr>
          <a:xfrm>
            <a:off x="9783433" y="3605318"/>
            <a:ext cx="2076851" cy="1477328"/>
          </a:xfrm>
          <a:prstGeom prst="rect">
            <a:avLst/>
          </a:prstGeom>
          <a:noFill/>
        </p:spPr>
        <p:txBody>
          <a:bodyPr wrap="none" rtlCol="0">
            <a:spAutoFit/>
          </a:bodyPr>
          <a:lstStyle/>
          <a:p>
            <a:r>
              <a:rPr lang="en-IN" dirty="0">
                <a:latin typeface="Calibri (Body)"/>
              </a:rPr>
              <a:t>Text generation</a:t>
            </a:r>
          </a:p>
          <a:p>
            <a:r>
              <a:rPr lang="en-IN" dirty="0">
                <a:latin typeface="Calibri (Body)"/>
              </a:rPr>
              <a:t>Question answering</a:t>
            </a:r>
          </a:p>
          <a:p>
            <a:r>
              <a:rPr lang="en-IN" dirty="0">
                <a:latin typeface="Calibri (Body)"/>
              </a:rPr>
              <a:t>Content extraction</a:t>
            </a:r>
          </a:p>
          <a:p>
            <a:r>
              <a:rPr lang="en-IN" dirty="0">
                <a:latin typeface="Calibri (Body)"/>
              </a:rPr>
              <a:t>Classification</a:t>
            </a:r>
          </a:p>
          <a:p>
            <a:r>
              <a:rPr lang="en-IN" dirty="0">
                <a:latin typeface="Calibri (Body)"/>
              </a:rPr>
              <a:t>Machine translation</a:t>
            </a:r>
          </a:p>
        </p:txBody>
      </p:sp>
      <p:sp>
        <p:nvSpPr>
          <p:cNvPr id="15" name="TextBox 14">
            <a:extLst>
              <a:ext uri="{FF2B5EF4-FFF2-40B4-BE49-F238E27FC236}">
                <a16:creationId xmlns:a16="http://schemas.microsoft.com/office/drawing/2014/main" id="{7539542C-385E-4840-B597-B5A033ED6DA4}"/>
              </a:ext>
            </a:extLst>
          </p:cNvPr>
          <p:cNvSpPr txBox="1"/>
          <p:nvPr/>
        </p:nvSpPr>
        <p:spPr>
          <a:xfrm>
            <a:off x="255514" y="2261392"/>
            <a:ext cx="1880195" cy="646331"/>
          </a:xfrm>
          <a:prstGeom prst="rect">
            <a:avLst/>
          </a:prstGeom>
          <a:noFill/>
        </p:spPr>
        <p:txBody>
          <a:bodyPr wrap="none" rtlCol="0">
            <a:spAutoFit/>
          </a:bodyPr>
          <a:lstStyle/>
          <a:p>
            <a:r>
              <a:rPr lang="en-IN" dirty="0">
                <a:latin typeface="Calibri (Body)"/>
              </a:rPr>
              <a:t>Image recognition</a:t>
            </a:r>
          </a:p>
          <a:p>
            <a:pPr algn="r"/>
            <a:r>
              <a:rPr lang="en-IN" dirty="0">
                <a:latin typeface="Calibri (Body)"/>
              </a:rPr>
              <a:t>Machine vision</a:t>
            </a:r>
          </a:p>
        </p:txBody>
      </p:sp>
      <p:sp>
        <p:nvSpPr>
          <p:cNvPr id="16" name="TextBox 15">
            <a:extLst>
              <a:ext uri="{FF2B5EF4-FFF2-40B4-BE49-F238E27FC236}">
                <a16:creationId xmlns:a16="http://schemas.microsoft.com/office/drawing/2014/main" id="{93DA3CBF-41A7-4EAD-9BD1-0E9E15817DA1}"/>
              </a:ext>
            </a:extLst>
          </p:cNvPr>
          <p:cNvSpPr txBox="1"/>
          <p:nvPr/>
        </p:nvSpPr>
        <p:spPr>
          <a:xfrm>
            <a:off x="255514" y="3605318"/>
            <a:ext cx="1542410" cy="923330"/>
          </a:xfrm>
          <a:prstGeom prst="rect">
            <a:avLst/>
          </a:prstGeom>
          <a:noFill/>
        </p:spPr>
        <p:txBody>
          <a:bodyPr wrap="none" rtlCol="0">
            <a:spAutoFit/>
          </a:bodyPr>
          <a:lstStyle/>
          <a:p>
            <a:pPr algn="r"/>
            <a:r>
              <a:rPr lang="en-IN" dirty="0">
                <a:latin typeface="Calibri (Body)"/>
              </a:rPr>
              <a:t>Deep Learning</a:t>
            </a:r>
          </a:p>
          <a:p>
            <a:pPr algn="r"/>
            <a:r>
              <a:rPr lang="en-IN" dirty="0">
                <a:latin typeface="Calibri (Body)"/>
              </a:rPr>
              <a:t>Unsupervised</a:t>
            </a:r>
          </a:p>
          <a:p>
            <a:pPr algn="r"/>
            <a:r>
              <a:rPr lang="en-IN" dirty="0">
                <a:latin typeface="Calibri (Body)"/>
              </a:rPr>
              <a:t>Supervised</a:t>
            </a:r>
          </a:p>
        </p:txBody>
      </p:sp>
      <p:grpSp>
        <p:nvGrpSpPr>
          <p:cNvPr id="18" name="Group 17">
            <a:extLst>
              <a:ext uri="{FF2B5EF4-FFF2-40B4-BE49-F238E27FC236}">
                <a16:creationId xmlns:a16="http://schemas.microsoft.com/office/drawing/2014/main" id="{48AAFD30-1218-4D00-A820-98BA584981B5}"/>
              </a:ext>
            </a:extLst>
          </p:cNvPr>
          <p:cNvGrpSpPr/>
          <p:nvPr/>
        </p:nvGrpSpPr>
        <p:grpSpPr>
          <a:xfrm>
            <a:off x="1779371" y="1232899"/>
            <a:ext cx="8004063" cy="4818941"/>
            <a:chOff x="1779371" y="1343206"/>
            <a:chExt cx="8004063" cy="4708634"/>
          </a:xfrm>
        </p:grpSpPr>
        <p:grpSp>
          <p:nvGrpSpPr>
            <p:cNvPr id="12" name="Group 11">
              <a:extLst>
                <a:ext uri="{FF2B5EF4-FFF2-40B4-BE49-F238E27FC236}">
                  <a16:creationId xmlns:a16="http://schemas.microsoft.com/office/drawing/2014/main" id="{11C2362D-554F-44C3-986B-0B9C4AF66EE1}"/>
                </a:ext>
              </a:extLst>
            </p:cNvPr>
            <p:cNvGrpSpPr/>
            <p:nvPr/>
          </p:nvGrpSpPr>
          <p:grpSpPr>
            <a:xfrm>
              <a:off x="1779371" y="1343206"/>
              <a:ext cx="8004063" cy="4708634"/>
              <a:chOff x="1901716" y="816443"/>
              <a:chExt cx="7945645" cy="5298319"/>
            </a:xfrm>
          </p:grpSpPr>
          <p:sp>
            <p:nvSpPr>
              <p:cNvPr id="4" name="Oval 3">
                <a:extLst>
                  <a:ext uri="{FF2B5EF4-FFF2-40B4-BE49-F238E27FC236}">
                    <a16:creationId xmlns:a16="http://schemas.microsoft.com/office/drawing/2014/main" id="{FFBA3BED-1E26-499E-88F7-A406ECDD76C6}"/>
                  </a:ext>
                </a:extLst>
              </p:cNvPr>
              <p:cNvSpPr/>
              <p:nvPr/>
            </p:nvSpPr>
            <p:spPr>
              <a:xfrm>
                <a:off x="4684162" y="2795012"/>
                <a:ext cx="2192822" cy="125073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a:latin typeface="Calibri (Body)"/>
                  </a:rPr>
                  <a:t>Artificial</a:t>
                </a:r>
              </a:p>
              <a:p>
                <a:pPr algn="ctr"/>
                <a:r>
                  <a:rPr lang="en-IN" dirty="0">
                    <a:latin typeface="Calibri (Body)"/>
                  </a:rPr>
                  <a:t>Intelligence</a:t>
                </a:r>
              </a:p>
            </p:txBody>
          </p:sp>
          <p:sp>
            <p:nvSpPr>
              <p:cNvPr id="5" name="Oval 4">
                <a:extLst>
                  <a:ext uri="{FF2B5EF4-FFF2-40B4-BE49-F238E27FC236}">
                    <a16:creationId xmlns:a16="http://schemas.microsoft.com/office/drawing/2014/main" id="{5ED509F2-499F-4CEF-9D2D-DE3168F11DE7}"/>
                  </a:ext>
                </a:extLst>
              </p:cNvPr>
              <p:cNvSpPr/>
              <p:nvPr/>
            </p:nvSpPr>
            <p:spPr>
              <a:xfrm>
                <a:off x="4897821" y="816443"/>
                <a:ext cx="1786759" cy="125073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a:solidFill>
                      <a:schemeClr val="bg1"/>
                    </a:solidFill>
                    <a:latin typeface="Calibri (Body)"/>
                  </a:rPr>
                  <a:t>Planning</a:t>
                </a:r>
              </a:p>
            </p:txBody>
          </p:sp>
          <p:sp>
            <p:nvSpPr>
              <p:cNvPr id="6" name="Oval 5">
                <a:extLst>
                  <a:ext uri="{FF2B5EF4-FFF2-40B4-BE49-F238E27FC236}">
                    <a16:creationId xmlns:a16="http://schemas.microsoft.com/office/drawing/2014/main" id="{8265B89E-FCCA-4DAD-82B0-741ABA1A7789}"/>
                  </a:ext>
                </a:extLst>
              </p:cNvPr>
              <p:cNvSpPr/>
              <p:nvPr/>
            </p:nvSpPr>
            <p:spPr>
              <a:xfrm>
                <a:off x="7316512" y="1544281"/>
                <a:ext cx="1786759" cy="12507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latin typeface="Calibri (Body)"/>
                  </a:rPr>
                  <a:t>Speech</a:t>
                </a:r>
              </a:p>
            </p:txBody>
          </p:sp>
          <p:sp>
            <p:nvSpPr>
              <p:cNvPr id="7" name="Oval 6">
                <a:extLst>
                  <a:ext uri="{FF2B5EF4-FFF2-40B4-BE49-F238E27FC236}">
                    <a16:creationId xmlns:a16="http://schemas.microsoft.com/office/drawing/2014/main" id="{E7242E13-ABA2-4764-9FB7-1C6B8204ACDE}"/>
                  </a:ext>
                </a:extLst>
              </p:cNvPr>
              <p:cNvSpPr/>
              <p:nvPr/>
            </p:nvSpPr>
            <p:spPr>
              <a:xfrm>
                <a:off x="7888014" y="3073889"/>
                <a:ext cx="1959347" cy="138099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latin typeface="Calibri (Body)"/>
                  </a:rPr>
                  <a:t>Natural Language Processing</a:t>
                </a:r>
              </a:p>
            </p:txBody>
          </p:sp>
          <p:sp>
            <p:nvSpPr>
              <p:cNvPr id="8" name="Oval 7">
                <a:extLst>
                  <a:ext uri="{FF2B5EF4-FFF2-40B4-BE49-F238E27FC236}">
                    <a16:creationId xmlns:a16="http://schemas.microsoft.com/office/drawing/2014/main" id="{F9D91227-8ABF-40E2-82D2-0A4468315EFE}"/>
                  </a:ext>
                </a:extLst>
              </p:cNvPr>
              <p:cNvSpPr/>
              <p:nvPr/>
            </p:nvSpPr>
            <p:spPr>
              <a:xfrm>
                <a:off x="6096000" y="4864031"/>
                <a:ext cx="1786759" cy="12507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latin typeface="Calibri (Body)"/>
                  </a:rPr>
                  <a:t>Robotics</a:t>
                </a:r>
              </a:p>
            </p:txBody>
          </p:sp>
          <p:sp>
            <p:nvSpPr>
              <p:cNvPr id="9" name="Oval 8">
                <a:extLst>
                  <a:ext uri="{FF2B5EF4-FFF2-40B4-BE49-F238E27FC236}">
                    <a16:creationId xmlns:a16="http://schemas.microsoft.com/office/drawing/2014/main" id="{451EC99E-74DF-4EE6-8C04-8FDA2AFC17DB}"/>
                  </a:ext>
                </a:extLst>
              </p:cNvPr>
              <p:cNvSpPr/>
              <p:nvPr/>
            </p:nvSpPr>
            <p:spPr>
              <a:xfrm>
                <a:off x="3688475" y="4790826"/>
                <a:ext cx="1786759" cy="12507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latin typeface="Calibri (Body)"/>
                  </a:rPr>
                  <a:t>Expert Systems</a:t>
                </a:r>
              </a:p>
            </p:txBody>
          </p:sp>
          <p:sp>
            <p:nvSpPr>
              <p:cNvPr id="10" name="Oval 9">
                <a:extLst>
                  <a:ext uri="{FF2B5EF4-FFF2-40B4-BE49-F238E27FC236}">
                    <a16:creationId xmlns:a16="http://schemas.microsoft.com/office/drawing/2014/main" id="{717B5ACA-0E5A-4664-91B9-46FBBABED380}"/>
                  </a:ext>
                </a:extLst>
              </p:cNvPr>
              <p:cNvSpPr/>
              <p:nvPr/>
            </p:nvSpPr>
            <p:spPr>
              <a:xfrm>
                <a:off x="1901716" y="3167553"/>
                <a:ext cx="1786759" cy="12507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latin typeface="Calibri (Body)"/>
                  </a:rPr>
                  <a:t>Machine Learning</a:t>
                </a:r>
              </a:p>
            </p:txBody>
          </p:sp>
          <p:sp>
            <p:nvSpPr>
              <p:cNvPr id="11" name="Oval 10">
                <a:extLst>
                  <a:ext uri="{FF2B5EF4-FFF2-40B4-BE49-F238E27FC236}">
                    <a16:creationId xmlns:a16="http://schemas.microsoft.com/office/drawing/2014/main" id="{FCDC1475-7010-433A-86B1-FEDF39948081}"/>
                  </a:ext>
                </a:extLst>
              </p:cNvPr>
              <p:cNvSpPr/>
              <p:nvPr/>
            </p:nvSpPr>
            <p:spPr>
              <a:xfrm>
                <a:off x="2479130" y="1544280"/>
                <a:ext cx="1786759" cy="125073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latin typeface="Calibri (Body)"/>
                  </a:rPr>
                  <a:t>Vision</a:t>
                </a:r>
              </a:p>
            </p:txBody>
          </p:sp>
        </p:gr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86D73512-76C0-4A19-AAFC-3E9B22AA93FA}"/>
                    </a:ext>
                  </a:extLst>
                </p14:cNvPr>
                <p14:cNvContentPartPr/>
                <p14:nvPr/>
              </p14:nvContentPartPr>
              <p14:xfrm>
                <a:off x="3592440" y="2513520"/>
                <a:ext cx="4143240" cy="2411640"/>
              </p14:xfrm>
            </p:contentPart>
          </mc:Choice>
          <mc:Fallback xmlns="">
            <p:pic>
              <p:nvPicPr>
                <p:cNvPr id="17" name="Ink 16">
                  <a:extLst>
                    <a:ext uri="{FF2B5EF4-FFF2-40B4-BE49-F238E27FC236}">
                      <a16:creationId xmlns:a16="http://schemas.microsoft.com/office/drawing/2014/main" id="{86D73512-76C0-4A19-AAFC-3E9B22AA93FA}"/>
                    </a:ext>
                  </a:extLst>
                </p:cNvPr>
                <p:cNvPicPr/>
                <p:nvPr/>
              </p:nvPicPr>
              <p:blipFill>
                <a:blip r:embed="rId3"/>
                <a:stretch>
                  <a:fillRect/>
                </a:stretch>
              </p:blipFill>
              <p:spPr>
                <a:xfrm>
                  <a:off x="3583080" y="2504160"/>
                  <a:ext cx="4161960" cy="2430360"/>
                </a:xfrm>
                <a:prstGeom prst="rect">
                  <a:avLst/>
                </a:prstGeom>
              </p:spPr>
            </p:pic>
          </mc:Fallback>
        </mc:AlternateContent>
      </p:grpSp>
      <p:sp>
        <p:nvSpPr>
          <p:cNvPr id="3" name="TextBox 2">
            <a:extLst>
              <a:ext uri="{FF2B5EF4-FFF2-40B4-BE49-F238E27FC236}">
                <a16:creationId xmlns:a16="http://schemas.microsoft.com/office/drawing/2014/main" id="{BB8BA11D-8772-4278-9A25-18D59F8B6CFB}"/>
              </a:ext>
            </a:extLst>
          </p:cNvPr>
          <p:cNvSpPr txBox="1"/>
          <p:nvPr/>
        </p:nvSpPr>
        <p:spPr>
          <a:xfrm>
            <a:off x="644197" y="565181"/>
            <a:ext cx="2948243" cy="707886"/>
          </a:xfrm>
          <a:prstGeom prst="rect">
            <a:avLst/>
          </a:prstGeom>
          <a:noFill/>
        </p:spPr>
        <p:txBody>
          <a:bodyPr wrap="none" rtlCol="0">
            <a:spAutoFit/>
          </a:bodyPr>
          <a:lstStyle/>
          <a:p>
            <a:r>
              <a:rPr lang="en-IN" sz="4000" b="1" dirty="0">
                <a:solidFill>
                  <a:srgbClr val="0070C0"/>
                </a:solidFill>
                <a:latin typeface="Calibri (Body)"/>
              </a:rPr>
              <a:t>Aspects of AI</a:t>
            </a:r>
          </a:p>
        </p:txBody>
      </p:sp>
    </p:spTree>
    <p:extLst>
      <p:ext uri="{BB962C8B-B14F-4D97-AF65-F5344CB8AC3E}">
        <p14:creationId xmlns:p14="http://schemas.microsoft.com/office/powerpoint/2010/main" val="2486932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812C9F-92B5-4AF9-88F8-95C07BC6ED27}"/>
              </a:ext>
            </a:extLst>
          </p:cNvPr>
          <p:cNvSpPr>
            <a:spLocks noGrp="1"/>
          </p:cNvSpPr>
          <p:nvPr>
            <p:ph idx="1"/>
          </p:nvPr>
        </p:nvSpPr>
        <p:spPr/>
        <p:txBody>
          <a:bodyPr/>
          <a:lstStyle/>
          <a:p>
            <a:pPr>
              <a:lnSpc>
                <a:spcPct val="100000"/>
              </a:lnSpc>
            </a:pPr>
            <a:r>
              <a:rPr lang="en-IN" sz="2800" dirty="0">
                <a:latin typeface="Calibri (Body)"/>
              </a:rPr>
              <a:t>Will an aircraft engine component function normally or fail in next 200 hours ( based on the performance data obtained from the sensors)?</a:t>
            </a:r>
          </a:p>
          <a:p>
            <a:pPr>
              <a:lnSpc>
                <a:spcPct val="100000"/>
              </a:lnSpc>
            </a:pPr>
            <a:r>
              <a:rPr lang="en-IN" sz="2800" dirty="0">
                <a:latin typeface="Calibri (Body)"/>
              </a:rPr>
              <a:t>How much lone can be sanctioned to a company so that it would be repaid back, considering their financial performance data?</a:t>
            </a:r>
          </a:p>
          <a:p>
            <a:pPr>
              <a:lnSpc>
                <a:spcPct val="100000"/>
              </a:lnSpc>
            </a:pPr>
            <a:r>
              <a:rPr lang="en-IN" sz="2800" dirty="0">
                <a:latin typeface="Calibri (Body)"/>
              </a:rPr>
              <a:t>What are the chances that the patient, admitted in ICU will survive, give his medical test performance?</a:t>
            </a:r>
          </a:p>
          <a:p>
            <a:pPr>
              <a:lnSpc>
                <a:spcPct val="100000"/>
              </a:lnSpc>
            </a:pPr>
            <a:r>
              <a:rPr lang="en-IN" sz="2800" dirty="0">
                <a:latin typeface="Calibri (Body)"/>
              </a:rPr>
              <a:t>What is common in these requirements?</a:t>
            </a:r>
          </a:p>
          <a:p>
            <a:pPr marL="0" indent="0">
              <a:buNone/>
            </a:pPr>
            <a:endParaRPr lang="en-IN" dirty="0">
              <a:latin typeface="Calibri (Body)"/>
            </a:endParaRPr>
          </a:p>
        </p:txBody>
      </p:sp>
      <p:sp>
        <p:nvSpPr>
          <p:cNvPr id="4" name="TextBox 3">
            <a:extLst>
              <a:ext uri="{FF2B5EF4-FFF2-40B4-BE49-F238E27FC236}">
                <a16:creationId xmlns:a16="http://schemas.microsoft.com/office/drawing/2014/main" id="{38EEB10B-2F71-4423-A189-65975DD61707}"/>
              </a:ext>
            </a:extLst>
          </p:cNvPr>
          <p:cNvSpPr txBox="1"/>
          <p:nvPr/>
        </p:nvSpPr>
        <p:spPr>
          <a:xfrm>
            <a:off x="636997" y="746577"/>
            <a:ext cx="5033622" cy="707886"/>
          </a:xfrm>
          <a:prstGeom prst="rect">
            <a:avLst/>
          </a:prstGeom>
          <a:noFill/>
        </p:spPr>
        <p:txBody>
          <a:bodyPr wrap="none" rtlCol="0">
            <a:spAutoFit/>
          </a:bodyPr>
          <a:lstStyle/>
          <a:p>
            <a:r>
              <a:rPr lang="en-IN" sz="4000" b="1" dirty="0">
                <a:solidFill>
                  <a:srgbClr val="0070C0"/>
                </a:solidFill>
                <a:latin typeface="Calibri (Body)"/>
              </a:rPr>
              <a:t>Designing AI Systems…</a:t>
            </a:r>
          </a:p>
        </p:txBody>
      </p:sp>
    </p:spTree>
    <p:extLst>
      <p:ext uri="{BB962C8B-B14F-4D97-AF65-F5344CB8AC3E}">
        <p14:creationId xmlns:p14="http://schemas.microsoft.com/office/powerpoint/2010/main" val="530376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B53AC54D-2908-4EC8-866E-2C66A2032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7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F75AE3-3362-4438-B556-F66F49A1235C}"/>
              </a:ext>
            </a:extLst>
          </p:cNvPr>
          <p:cNvSpPr/>
          <p:nvPr/>
        </p:nvSpPr>
        <p:spPr>
          <a:xfrm>
            <a:off x="0" y="5378521"/>
            <a:ext cx="12192000" cy="147947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BC33BC0-7E65-4B07-9B32-1FF1C402D97D}"/>
              </a:ext>
            </a:extLst>
          </p:cNvPr>
          <p:cNvSpPr txBox="1"/>
          <p:nvPr/>
        </p:nvSpPr>
        <p:spPr>
          <a:xfrm>
            <a:off x="113016" y="5733539"/>
            <a:ext cx="11948845" cy="769441"/>
          </a:xfrm>
          <a:prstGeom prst="rect">
            <a:avLst/>
          </a:prstGeom>
          <a:noFill/>
        </p:spPr>
        <p:txBody>
          <a:bodyPr wrap="square" rtlCol="0">
            <a:spAutoFit/>
          </a:bodyPr>
          <a:lstStyle/>
          <a:p>
            <a:pPr algn="ctr"/>
            <a:r>
              <a:rPr lang="en-IN" sz="4400" b="1" dirty="0">
                <a:solidFill>
                  <a:schemeClr val="bg1"/>
                </a:solidFill>
                <a:latin typeface="Calibri (Body)"/>
              </a:rPr>
              <a:t>Machine Learning is all about predictions.</a:t>
            </a:r>
          </a:p>
        </p:txBody>
      </p:sp>
    </p:spTree>
    <p:extLst>
      <p:ext uri="{BB962C8B-B14F-4D97-AF65-F5344CB8AC3E}">
        <p14:creationId xmlns:p14="http://schemas.microsoft.com/office/powerpoint/2010/main" val="985365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9E83E-6185-4922-8B60-4A96A9A04235}"/>
              </a:ext>
            </a:extLst>
          </p:cNvPr>
          <p:cNvSpPr>
            <a:spLocks noGrp="1"/>
          </p:cNvSpPr>
          <p:nvPr>
            <p:ph idx="1"/>
          </p:nvPr>
        </p:nvSpPr>
        <p:spPr>
          <a:xfrm>
            <a:off x="823268" y="1278928"/>
            <a:ext cx="5998772" cy="4050792"/>
          </a:xfrm>
        </p:spPr>
        <p:txBody>
          <a:bodyPr>
            <a:normAutofit/>
          </a:bodyPr>
          <a:lstStyle/>
          <a:p>
            <a:pPr marL="0" indent="0">
              <a:buNone/>
            </a:pPr>
            <a:r>
              <a:rPr lang="en-IN" sz="4000" b="1" dirty="0">
                <a:solidFill>
                  <a:srgbClr val="0070C0"/>
                </a:solidFill>
                <a:latin typeface="Calibri (Body)"/>
              </a:rPr>
              <a:t>How does a machine make predictions?</a:t>
            </a:r>
          </a:p>
          <a:p>
            <a:pPr marL="0" indent="0">
              <a:buNone/>
            </a:pPr>
            <a:endParaRPr lang="en-IN" sz="2800" dirty="0">
              <a:latin typeface="Calibri (Body)"/>
            </a:endParaRPr>
          </a:p>
          <a:p>
            <a:pPr marL="0" indent="0">
              <a:buNone/>
            </a:pPr>
            <a:r>
              <a:rPr lang="en-IN" sz="2800" dirty="0">
                <a:latin typeface="Calibri (Body)"/>
              </a:rPr>
              <a:t>It learns patterns from the past data and makes a model. This model is used to make predictions for a new data.</a:t>
            </a:r>
          </a:p>
        </p:txBody>
      </p:sp>
      <p:pic>
        <p:nvPicPr>
          <p:cNvPr id="15366" name="Picture 6">
            <a:extLst>
              <a:ext uri="{FF2B5EF4-FFF2-40B4-BE49-F238E27FC236}">
                <a16:creationId xmlns:a16="http://schemas.microsoft.com/office/drawing/2014/main" id="{E94F473D-DC8F-44E0-AD7B-756D1530E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6975" y="180980"/>
            <a:ext cx="5185025" cy="624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2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C8A8D-84F3-4D0C-83AB-D5C653842712}"/>
              </a:ext>
            </a:extLst>
          </p:cNvPr>
          <p:cNvSpPr txBox="1"/>
          <p:nvPr/>
        </p:nvSpPr>
        <p:spPr>
          <a:xfrm>
            <a:off x="0" y="2889257"/>
            <a:ext cx="12192000" cy="923330"/>
          </a:xfrm>
          <a:prstGeom prst="rect">
            <a:avLst/>
          </a:prstGeom>
          <a:noFill/>
        </p:spPr>
        <p:txBody>
          <a:bodyPr wrap="square" rtlCol="0">
            <a:spAutoFit/>
          </a:bodyPr>
          <a:lstStyle/>
          <a:p>
            <a:pPr algn="ctr"/>
            <a:r>
              <a:rPr lang="en-IN" sz="5400" b="1" dirty="0">
                <a:solidFill>
                  <a:srgbClr val="004BA0"/>
                </a:solidFill>
                <a:latin typeface="Calibri (Body)"/>
              </a:rPr>
              <a:t>Why Artificial Intelligence?</a:t>
            </a:r>
            <a:endParaRPr lang="en-IN" sz="5400" dirty="0">
              <a:solidFill>
                <a:srgbClr val="004BA0"/>
              </a:solidFill>
              <a:latin typeface="Calibri (Body)"/>
            </a:endParaRPr>
          </a:p>
        </p:txBody>
      </p:sp>
    </p:spTree>
    <p:extLst>
      <p:ext uri="{BB962C8B-B14F-4D97-AF65-F5344CB8AC3E}">
        <p14:creationId xmlns:p14="http://schemas.microsoft.com/office/powerpoint/2010/main" val="1014847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9E83E-6185-4922-8B60-4A96A9A04235}"/>
              </a:ext>
            </a:extLst>
          </p:cNvPr>
          <p:cNvSpPr>
            <a:spLocks noGrp="1"/>
          </p:cNvSpPr>
          <p:nvPr>
            <p:ph idx="1"/>
          </p:nvPr>
        </p:nvSpPr>
        <p:spPr>
          <a:xfrm>
            <a:off x="359595" y="575354"/>
            <a:ext cx="6544639" cy="3195262"/>
          </a:xfrm>
        </p:spPr>
        <p:txBody>
          <a:bodyPr>
            <a:normAutofit fontScale="40000" lnSpcReduction="20000"/>
          </a:bodyPr>
          <a:lstStyle/>
          <a:p>
            <a:pPr marL="0" indent="0">
              <a:lnSpc>
                <a:spcPct val="120000"/>
              </a:lnSpc>
              <a:buNone/>
            </a:pPr>
            <a:r>
              <a:rPr lang="en-IN" sz="10000" b="1" dirty="0">
                <a:solidFill>
                  <a:srgbClr val="0070C0"/>
                </a:solidFill>
                <a:latin typeface="Calibri (Body)"/>
              </a:rPr>
              <a:t>What is Learning?</a:t>
            </a:r>
          </a:p>
          <a:p>
            <a:pPr marL="0" indent="0">
              <a:lnSpc>
                <a:spcPct val="120000"/>
              </a:lnSpc>
              <a:buNone/>
            </a:pPr>
            <a:endParaRPr lang="en-IN" sz="5000" dirty="0">
              <a:latin typeface="Calibri (Body)"/>
            </a:endParaRPr>
          </a:p>
          <a:p>
            <a:pPr marL="0" indent="0">
              <a:lnSpc>
                <a:spcPct val="120000"/>
              </a:lnSpc>
              <a:buNone/>
            </a:pPr>
            <a:r>
              <a:rPr lang="en-IN" sz="5000" b="1" dirty="0">
                <a:latin typeface="Calibri (Body)"/>
              </a:rPr>
              <a:t>Learning is the pattern / relation in the data.</a:t>
            </a:r>
          </a:p>
          <a:p>
            <a:pPr>
              <a:lnSpc>
                <a:spcPct val="120000"/>
              </a:lnSpc>
            </a:pPr>
            <a:r>
              <a:rPr lang="en-IN" sz="5000" dirty="0">
                <a:latin typeface="Calibri (Body)"/>
              </a:rPr>
              <a:t>Requires training data on which the system is trained.</a:t>
            </a:r>
          </a:p>
          <a:p>
            <a:pPr>
              <a:lnSpc>
                <a:spcPct val="120000"/>
              </a:lnSpc>
            </a:pPr>
            <a:r>
              <a:rPr lang="en-IN" sz="5000" dirty="0">
                <a:latin typeface="Calibri (Body)"/>
              </a:rPr>
              <a:t>The system learns from the data.</a:t>
            </a:r>
          </a:p>
          <a:p>
            <a:pPr>
              <a:lnSpc>
                <a:spcPct val="120000"/>
              </a:lnSpc>
            </a:pPr>
            <a:r>
              <a:rPr lang="en-IN" sz="5000" dirty="0">
                <a:latin typeface="Calibri (Body)"/>
              </a:rPr>
              <a:t>The learning is empirical and not causal.</a:t>
            </a:r>
          </a:p>
          <a:p>
            <a:pPr marL="0" indent="0">
              <a:lnSpc>
                <a:spcPct val="120000"/>
              </a:lnSpc>
              <a:buNone/>
            </a:pPr>
            <a:endParaRPr lang="en-IN" sz="2800" dirty="0">
              <a:latin typeface="Calibri (Body)"/>
            </a:endParaRPr>
          </a:p>
        </p:txBody>
      </p:sp>
      <p:pic>
        <p:nvPicPr>
          <p:cNvPr id="16386" name="Picture 2" descr="Corporate Credit Cards for Employees">
            <a:extLst>
              <a:ext uri="{FF2B5EF4-FFF2-40B4-BE49-F238E27FC236}">
                <a16:creationId xmlns:a16="http://schemas.microsoft.com/office/drawing/2014/main" id="{993EB3BE-9763-4C6E-832C-737AB1893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234" y="0"/>
            <a:ext cx="5287765" cy="3842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B5807F-8F2E-4715-B2EA-0CC03F44D6FC}"/>
              </a:ext>
            </a:extLst>
          </p:cNvPr>
          <p:cNvSpPr txBox="1"/>
          <p:nvPr/>
        </p:nvSpPr>
        <p:spPr>
          <a:xfrm>
            <a:off x="560456" y="4253503"/>
            <a:ext cx="10720569" cy="1846659"/>
          </a:xfrm>
          <a:prstGeom prst="rect">
            <a:avLst/>
          </a:prstGeom>
          <a:noFill/>
        </p:spPr>
        <p:txBody>
          <a:bodyPr wrap="square" rtlCol="0">
            <a:spAutoFit/>
          </a:bodyPr>
          <a:lstStyle/>
          <a:p>
            <a:pPr marL="0" indent="0">
              <a:lnSpc>
                <a:spcPct val="120000"/>
              </a:lnSpc>
              <a:buNone/>
            </a:pPr>
            <a:r>
              <a:rPr lang="en-IN" sz="2000" b="1" dirty="0">
                <a:latin typeface="Calibri (Body)"/>
              </a:rPr>
              <a:t>Example</a:t>
            </a:r>
          </a:p>
          <a:p>
            <a:pPr marL="0" indent="0">
              <a:lnSpc>
                <a:spcPct val="120000"/>
              </a:lnSpc>
              <a:buNone/>
            </a:pPr>
            <a:r>
              <a:rPr lang="en-IN" sz="2000" dirty="0">
                <a:latin typeface="Calibri (Body)"/>
              </a:rPr>
              <a:t>Bank has provided the personal and financial information for the clients along with their credit card payment history (defaulter / regular). They want to build a model that, given new data, can predict the risk associated with issuing credit card to this customer.</a:t>
            </a:r>
          </a:p>
          <a:p>
            <a:endParaRPr lang="en-IN" dirty="0">
              <a:latin typeface="Calibri (Body)"/>
            </a:endParaRPr>
          </a:p>
        </p:txBody>
      </p:sp>
    </p:spTree>
    <p:extLst>
      <p:ext uri="{BB962C8B-B14F-4D97-AF65-F5344CB8AC3E}">
        <p14:creationId xmlns:p14="http://schemas.microsoft.com/office/powerpoint/2010/main" val="741998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4CC50990-B291-4053-A905-3705ED304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89" y="861998"/>
            <a:ext cx="11733088" cy="56405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219A52-07E2-47F8-A1F1-BA55B6138A7B}"/>
              </a:ext>
            </a:extLst>
          </p:cNvPr>
          <p:cNvSpPr txBox="1"/>
          <p:nvPr/>
        </p:nvSpPr>
        <p:spPr>
          <a:xfrm>
            <a:off x="297950" y="154112"/>
            <a:ext cx="5261377" cy="707886"/>
          </a:xfrm>
          <a:prstGeom prst="rect">
            <a:avLst/>
          </a:prstGeom>
          <a:noFill/>
        </p:spPr>
        <p:txBody>
          <a:bodyPr wrap="none" rtlCol="0">
            <a:spAutoFit/>
          </a:bodyPr>
          <a:lstStyle/>
          <a:p>
            <a:r>
              <a:rPr lang="en-IN" sz="4000" b="1" dirty="0">
                <a:solidFill>
                  <a:srgbClr val="0070C0"/>
                </a:solidFill>
                <a:latin typeface="Calibri (Body)"/>
              </a:rPr>
              <a:t>Machine Learning types</a:t>
            </a:r>
          </a:p>
        </p:txBody>
      </p:sp>
    </p:spTree>
    <p:extLst>
      <p:ext uri="{BB962C8B-B14F-4D97-AF65-F5344CB8AC3E}">
        <p14:creationId xmlns:p14="http://schemas.microsoft.com/office/powerpoint/2010/main" val="61040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FFAF916-C6C8-44DF-A52B-696BB7945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45" y="314925"/>
            <a:ext cx="4980291" cy="6228149"/>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A2ED29A3-AB66-451C-A99F-466F347E0D0C}"/>
              </a:ext>
            </a:extLst>
          </p:cNvPr>
          <p:cNvSpPr>
            <a:spLocks noGrp="1"/>
          </p:cNvSpPr>
          <p:nvPr>
            <p:ph idx="1"/>
          </p:nvPr>
        </p:nvSpPr>
        <p:spPr>
          <a:xfrm>
            <a:off x="770562" y="1731198"/>
            <a:ext cx="8733033" cy="3000052"/>
          </a:xfrm>
        </p:spPr>
        <p:txBody>
          <a:bodyPr>
            <a:normAutofit/>
          </a:bodyPr>
          <a:lstStyle/>
          <a:p>
            <a:pPr marL="0" indent="0">
              <a:buNone/>
            </a:pPr>
            <a:r>
              <a:rPr lang="en-IN" sz="4400" b="1" dirty="0">
                <a:solidFill>
                  <a:srgbClr val="0070C0"/>
                </a:solidFill>
                <a:latin typeface="Calibri (Body)"/>
              </a:rPr>
              <a:t>Machine learning concepts</a:t>
            </a:r>
          </a:p>
          <a:p>
            <a:pPr marL="0" indent="0">
              <a:buNone/>
            </a:pPr>
            <a:endParaRPr lang="en-IN" b="1" dirty="0">
              <a:solidFill>
                <a:srgbClr val="0070C0"/>
              </a:solidFill>
              <a:latin typeface="Calibri (Body)"/>
            </a:endParaRPr>
          </a:p>
        </p:txBody>
      </p:sp>
    </p:spTree>
    <p:extLst>
      <p:ext uri="{BB962C8B-B14F-4D97-AF65-F5344CB8AC3E}">
        <p14:creationId xmlns:p14="http://schemas.microsoft.com/office/powerpoint/2010/main" val="2676068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F7D821-9B72-4F9F-9390-FE360C5D900C}"/>
              </a:ext>
            </a:extLst>
          </p:cNvPr>
          <p:cNvSpPr>
            <a:spLocks noGrp="1"/>
          </p:cNvSpPr>
          <p:nvPr>
            <p:ph idx="1"/>
          </p:nvPr>
        </p:nvSpPr>
        <p:spPr>
          <a:xfrm>
            <a:off x="770562" y="1731198"/>
            <a:ext cx="8733033" cy="3000052"/>
          </a:xfrm>
        </p:spPr>
        <p:txBody>
          <a:bodyPr>
            <a:normAutofit/>
          </a:bodyPr>
          <a:lstStyle/>
          <a:p>
            <a:pPr marL="0" indent="0">
              <a:buNone/>
            </a:pPr>
            <a:r>
              <a:rPr lang="en-IN" sz="4400" b="1" dirty="0">
                <a:solidFill>
                  <a:srgbClr val="0070C0"/>
                </a:solidFill>
                <a:latin typeface="Calibri (Body)"/>
              </a:rPr>
              <a:t>Machine learning concepts</a:t>
            </a:r>
          </a:p>
          <a:p>
            <a:pPr marL="0" indent="0">
              <a:buNone/>
            </a:pPr>
            <a:r>
              <a:rPr lang="en-IN" sz="2400" dirty="0">
                <a:solidFill>
                  <a:srgbClr val="C00000"/>
                </a:solidFill>
                <a:latin typeface="Calibri (Body)"/>
              </a:rPr>
              <a:t>What type (of object, quality, ….) is it?</a:t>
            </a:r>
          </a:p>
          <a:p>
            <a:pPr marL="0" indent="0">
              <a:buNone/>
            </a:pPr>
            <a:endParaRPr lang="en-IN" dirty="0">
              <a:latin typeface="Calibri (Body)"/>
            </a:endParaRPr>
          </a:p>
        </p:txBody>
      </p:sp>
      <p:pic>
        <p:nvPicPr>
          <p:cNvPr id="5" name="Picture 2">
            <a:extLst>
              <a:ext uri="{FF2B5EF4-FFF2-40B4-BE49-F238E27FC236}">
                <a16:creationId xmlns:a16="http://schemas.microsoft.com/office/drawing/2014/main" id="{C8444F57-5C4C-4BB3-A4B2-1368409C2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45" y="314925"/>
            <a:ext cx="4980291" cy="6228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31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D029F2-FE42-4D2F-A988-A5D09824ACE0}"/>
              </a:ext>
            </a:extLst>
          </p:cNvPr>
          <p:cNvSpPr>
            <a:spLocks noGrp="1"/>
          </p:cNvSpPr>
          <p:nvPr>
            <p:ph idx="1"/>
          </p:nvPr>
        </p:nvSpPr>
        <p:spPr>
          <a:xfrm>
            <a:off x="502391" y="590557"/>
            <a:ext cx="11302617" cy="5234889"/>
          </a:xfrm>
        </p:spPr>
        <p:txBody>
          <a:bodyPr>
            <a:normAutofit/>
          </a:bodyPr>
          <a:lstStyle/>
          <a:p>
            <a:pPr marL="0" indent="0">
              <a:buNone/>
            </a:pPr>
            <a:r>
              <a:rPr lang="en-US" sz="3200" b="1" i="0" dirty="0">
                <a:solidFill>
                  <a:srgbClr val="0070C0"/>
                </a:solidFill>
                <a:effectLst/>
                <a:latin typeface="Calibri (Body)"/>
              </a:rPr>
              <a:t>What is the key requirement in these situations?</a:t>
            </a:r>
          </a:p>
          <a:p>
            <a:pPr marL="0" indent="0">
              <a:buNone/>
            </a:pPr>
            <a:endParaRPr lang="en-US" sz="2400" dirty="0">
              <a:latin typeface="Calibri (Body)"/>
            </a:endParaRPr>
          </a:p>
          <a:p>
            <a:r>
              <a:rPr lang="en-US" sz="2400" b="0" i="0" dirty="0">
                <a:effectLst/>
                <a:latin typeface="Calibri (Body)"/>
              </a:rPr>
              <a:t>A UK retailer wanted to build a model that would signal -shipment delay / no delay based on the internal data (order placement delays, sample approval delays, etc.) and external events (political strife or climatic conditions, etc. in the supplier's manufacturing location). </a:t>
            </a:r>
          </a:p>
          <a:p>
            <a:r>
              <a:rPr lang="en-US" sz="2400" b="0" i="0" dirty="0">
                <a:effectLst/>
                <a:latin typeface="Calibri (Body)"/>
              </a:rPr>
              <a:t>Staff at Mail and post want to segregate letters into bins based on the PIN code. An OCR based solution was provided to automate the process.</a:t>
            </a:r>
          </a:p>
          <a:p>
            <a:r>
              <a:rPr lang="en-US" sz="2400" b="0" i="0" dirty="0">
                <a:effectLst/>
                <a:latin typeface="Calibri (Body)"/>
              </a:rPr>
              <a:t>The CPG company wanted a methodology by which the products could be automatically marked as "correctly / incorrectly labelled". The CPG (consumer packaged goods) client received products from multiple partners. Incorrect labelling on parts often created compliance issues. It was taking considerable amount of time in resolving issues.</a:t>
            </a:r>
            <a:endParaRPr lang="en-IN" sz="2400" dirty="0">
              <a:latin typeface="Calibri (Body)"/>
            </a:endParaRPr>
          </a:p>
        </p:txBody>
      </p:sp>
    </p:spTree>
    <p:extLst>
      <p:ext uri="{BB962C8B-B14F-4D97-AF65-F5344CB8AC3E}">
        <p14:creationId xmlns:p14="http://schemas.microsoft.com/office/powerpoint/2010/main" val="655804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78BDF49-4126-4EA2-B9E5-2C30FE9CABD6}"/>
              </a:ext>
            </a:extLst>
          </p:cNvPr>
          <p:cNvGraphicFramePr>
            <a:graphicFrameLocks noChangeAspect="1"/>
          </p:cNvGraphicFramePr>
          <p:nvPr/>
        </p:nvGraphicFramePr>
        <p:xfrm>
          <a:off x="1264114" y="2580045"/>
          <a:ext cx="3232150" cy="3359150"/>
        </p:xfrm>
        <a:graphic>
          <a:graphicData uri="http://schemas.openxmlformats.org/presentationml/2006/ole">
            <mc:AlternateContent xmlns:mc="http://schemas.openxmlformats.org/markup-compatibility/2006">
              <mc:Choice xmlns:v="urn:schemas-microsoft-com:vml" Requires="v">
                <p:oleObj spid="_x0000_s4104" name="Bitmap Image" r:id="rId3" imgW="3232080" imgH="3359160" progId="Paint.Picture">
                  <p:embed/>
                </p:oleObj>
              </mc:Choice>
              <mc:Fallback>
                <p:oleObj name="Bitmap Image" r:id="rId3" imgW="3232080" imgH="3359160" progId="Paint.Picture">
                  <p:embed/>
                  <p:pic>
                    <p:nvPicPr>
                      <p:cNvPr id="4" name="Object 3">
                        <a:extLst>
                          <a:ext uri="{FF2B5EF4-FFF2-40B4-BE49-F238E27FC236}">
                            <a16:creationId xmlns:a16="http://schemas.microsoft.com/office/drawing/2014/main" id="{278BDF49-4126-4EA2-B9E5-2C30FE9CABD6}"/>
                          </a:ext>
                        </a:extLst>
                      </p:cNvPr>
                      <p:cNvPicPr/>
                      <p:nvPr/>
                    </p:nvPicPr>
                    <p:blipFill>
                      <a:blip r:embed="rId4"/>
                      <a:stretch>
                        <a:fillRect/>
                      </a:stretch>
                    </p:blipFill>
                    <p:spPr>
                      <a:xfrm>
                        <a:off x="1264114" y="2580045"/>
                        <a:ext cx="3232150" cy="335915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1B98DDB-AA33-4E86-9D04-B8AA9F13CFAD}"/>
              </a:ext>
            </a:extLst>
          </p:cNvPr>
          <p:cNvGraphicFramePr>
            <a:graphicFrameLocks noChangeAspect="1"/>
          </p:cNvGraphicFramePr>
          <p:nvPr/>
        </p:nvGraphicFramePr>
        <p:xfrm>
          <a:off x="5380127" y="2599095"/>
          <a:ext cx="5048250" cy="3321050"/>
        </p:xfrm>
        <a:graphic>
          <a:graphicData uri="http://schemas.openxmlformats.org/presentationml/2006/ole">
            <mc:AlternateContent xmlns:mc="http://schemas.openxmlformats.org/markup-compatibility/2006">
              <mc:Choice xmlns:v="urn:schemas-microsoft-com:vml" Requires="v">
                <p:oleObj spid="_x0000_s4105" name="Bitmap Image" r:id="rId5" imgW="5048280" imgH="3321000" progId="Paint.Picture">
                  <p:embed/>
                </p:oleObj>
              </mc:Choice>
              <mc:Fallback>
                <p:oleObj name="Bitmap Image" r:id="rId5" imgW="5048280" imgH="3321000" progId="Paint.Picture">
                  <p:embed/>
                  <p:pic>
                    <p:nvPicPr>
                      <p:cNvPr id="5" name="Object 4">
                        <a:extLst>
                          <a:ext uri="{FF2B5EF4-FFF2-40B4-BE49-F238E27FC236}">
                            <a16:creationId xmlns:a16="http://schemas.microsoft.com/office/drawing/2014/main" id="{D1B98DDB-AA33-4E86-9D04-B8AA9F13CFAD}"/>
                          </a:ext>
                        </a:extLst>
                      </p:cNvPr>
                      <p:cNvPicPr/>
                      <p:nvPr/>
                    </p:nvPicPr>
                    <p:blipFill>
                      <a:blip r:embed="rId6"/>
                      <a:stretch>
                        <a:fillRect/>
                      </a:stretch>
                    </p:blipFill>
                    <p:spPr>
                      <a:xfrm>
                        <a:off x="5380127" y="2599095"/>
                        <a:ext cx="5048250" cy="332105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B5102E0-9C9A-4346-9401-FF206BD57A3D}"/>
              </a:ext>
            </a:extLst>
          </p:cNvPr>
          <p:cNvSpPr txBox="1"/>
          <p:nvPr/>
        </p:nvSpPr>
        <p:spPr>
          <a:xfrm>
            <a:off x="470898" y="1227918"/>
            <a:ext cx="11250203" cy="1200329"/>
          </a:xfrm>
          <a:prstGeom prst="rect">
            <a:avLst/>
          </a:prstGeom>
          <a:noFill/>
        </p:spPr>
        <p:txBody>
          <a:bodyPr wrap="square" rtlCol="0">
            <a:spAutoFit/>
          </a:bodyPr>
          <a:lstStyle/>
          <a:p>
            <a:r>
              <a:rPr lang="en-IN" sz="2400" dirty="0">
                <a:latin typeface="Calibri (Body)"/>
              </a:rPr>
              <a:t>This data shows loan amount sought and age of the people of the applicant along with status of the loan application. Can you guess if loan will be sanctioned to the customer in the last row.</a:t>
            </a:r>
          </a:p>
        </p:txBody>
      </p:sp>
      <p:sp>
        <p:nvSpPr>
          <p:cNvPr id="3" name="TextBox 2">
            <a:extLst>
              <a:ext uri="{FF2B5EF4-FFF2-40B4-BE49-F238E27FC236}">
                <a16:creationId xmlns:a16="http://schemas.microsoft.com/office/drawing/2014/main" id="{1AAD3AEA-D364-49DE-AB89-3DCD73D88319}"/>
              </a:ext>
            </a:extLst>
          </p:cNvPr>
          <p:cNvSpPr txBox="1"/>
          <p:nvPr/>
        </p:nvSpPr>
        <p:spPr>
          <a:xfrm>
            <a:off x="462444" y="338242"/>
            <a:ext cx="2977354" cy="707886"/>
          </a:xfrm>
          <a:prstGeom prst="rect">
            <a:avLst/>
          </a:prstGeom>
          <a:noFill/>
        </p:spPr>
        <p:txBody>
          <a:bodyPr wrap="none" rtlCol="0">
            <a:spAutoFit/>
          </a:bodyPr>
          <a:lstStyle/>
          <a:p>
            <a:r>
              <a:rPr lang="en-IN" sz="4000" b="1" dirty="0">
                <a:solidFill>
                  <a:srgbClr val="0070C0"/>
                </a:solidFill>
                <a:latin typeface="Calibri (Body)"/>
              </a:rPr>
              <a:t>Classification</a:t>
            </a:r>
          </a:p>
        </p:txBody>
      </p:sp>
    </p:spTree>
    <p:extLst>
      <p:ext uri="{BB962C8B-B14F-4D97-AF65-F5344CB8AC3E}">
        <p14:creationId xmlns:p14="http://schemas.microsoft.com/office/powerpoint/2010/main" val="1550448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4A2C8248-8BCC-4EBC-9666-1369AC7181E5}"/>
              </a:ext>
            </a:extLst>
          </p:cNvPr>
          <p:cNvGraphicFramePr>
            <a:graphicFrameLocks noChangeAspect="1"/>
          </p:cNvGraphicFramePr>
          <p:nvPr/>
        </p:nvGraphicFramePr>
        <p:xfrm>
          <a:off x="786044" y="3030377"/>
          <a:ext cx="4660900" cy="3185488"/>
        </p:xfrm>
        <a:graphic>
          <a:graphicData uri="http://schemas.openxmlformats.org/presentationml/2006/ole">
            <mc:AlternateContent xmlns:mc="http://schemas.openxmlformats.org/markup-compatibility/2006">
              <mc:Choice xmlns:v="urn:schemas-microsoft-com:vml" Requires="v">
                <p:oleObj spid="_x0000_s5128" name="Bitmap Image" r:id="rId3" imgW="4660920" imgH="2584440" progId="Paint.Picture">
                  <p:embed/>
                </p:oleObj>
              </mc:Choice>
              <mc:Fallback>
                <p:oleObj name="Bitmap Image" r:id="rId3" imgW="4660920" imgH="2584440" progId="Paint.Picture">
                  <p:embed/>
                  <p:pic>
                    <p:nvPicPr>
                      <p:cNvPr id="4" name="Object 3">
                        <a:extLst>
                          <a:ext uri="{FF2B5EF4-FFF2-40B4-BE49-F238E27FC236}">
                            <a16:creationId xmlns:a16="http://schemas.microsoft.com/office/drawing/2014/main" id="{4A2C8248-8BCC-4EBC-9666-1369AC7181E5}"/>
                          </a:ext>
                        </a:extLst>
                      </p:cNvPr>
                      <p:cNvPicPr/>
                      <p:nvPr/>
                    </p:nvPicPr>
                    <p:blipFill>
                      <a:blip r:embed="rId4"/>
                      <a:stretch>
                        <a:fillRect/>
                      </a:stretch>
                    </p:blipFill>
                    <p:spPr>
                      <a:xfrm>
                        <a:off x="786044" y="3030377"/>
                        <a:ext cx="4660900" cy="318548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ED9B67D0-8126-4D54-ACF7-16E66993667C}"/>
              </a:ext>
            </a:extLst>
          </p:cNvPr>
          <p:cNvGraphicFramePr>
            <a:graphicFrameLocks noChangeAspect="1"/>
          </p:cNvGraphicFramePr>
          <p:nvPr/>
        </p:nvGraphicFramePr>
        <p:xfrm>
          <a:off x="6489877" y="2973227"/>
          <a:ext cx="4616450" cy="3185488"/>
        </p:xfrm>
        <a:graphic>
          <a:graphicData uri="http://schemas.openxmlformats.org/presentationml/2006/ole">
            <mc:AlternateContent xmlns:mc="http://schemas.openxmlformats.org/markup-compatibility/2006">
              <mc:Choice xmlns:v="urn:schemas-microsoft-com:vml" Requires="v">
                <p:oleObj spid="_x0000_s5129" name="Bitmap Image" r:id="rId5" imgW="4616280" imgH="2698920" progId="Paint.Picture">
                  <p:embed/>
                </p:oleObj>
              </mc:Choice>
              <mc:Fallback>
                <p:oleObj name="Bitmap Image" r:id="rId5" imgW="4616280" imgH="2698920" progId="Paint.Picture">
                  <p:embed/>
                  <p:pic>
                    <p:nvPicPr>
                      <p:cNvPr id="5" name="Object 4">
                        <a:extLst>
                          <a:ext uri="{FF2B5EF4-FFF2-40B4-BE49-F238E27FC236}">
                            <a16:creationId xmlns:a16="http://schemas.microsoft.com/office/drawing/2014/main" id="{ED9B67D0-8126-4D54-ACF7-16E66993667C}"/>
                          </a:ext>
                        </a:extLst>
                      </p:cNvPr>
                      <p:cNvPicPr/>
                      <p:nvPr/>
                    </p:nvPicPr>
                    <p:blipFill>
                      <a:blip r:embed="rId6"/>
                      <a:stretch>
                        <a:fillRect/>
                      </a:stretch>
                    </p:blipFill>
                    <p:spPr>
                      <a:xfrm>
                        <a:off x="6489877" y="2973227"/>
                        <a:ext cx="4616450" cy="31854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51B366B-667E-49A2-9465-DCF798A7A9DE}"/>
              </a:ext>
            </a:extLst>
          </p:cNvPr>
          <p:cNvSpPr txBox="1"/>
          <p:nvPr/>
        </p:nvSpPr>
        <p:spPr>
          <a:xfrm>
            <a:off x="999204" y="1169813"/>
            <a:ext cx="8691482" cy="1697068"/>
          </a:xfrm>
          <a:prstGeom prst="rect">
            <a:avLst/>
          </a:prstGeom>
          <a:noFill/>
        </p:spPr>
        <p:txBody>
          <a:bodyPr wrap="none" rtlCol="0">
            <a:spAutoFit/>
          </a:bodyPr>
          <a:lstStyle/>
          <a:p>
            <a:pPr marL="285750" indent="-285750">
              <a:lnSpc>
                <a:spcPct val="150000"/>
              </a:lnSpc>
              <a:buFont typeface="Wingdings" panose="05000000000000000000" pitchFamily="2" charset="2"/>
              <a:buChar char="§"/>
            </a:pPr>
            <a:r>
              <a:rPr lang="en-IN" sz="2400" dirty="0">
                <a:latin typeface="Calibri (Body)"/>
              </a:rPr>
              <a:t>The two classes are separated by a classifier.</a:t>
            </a:r>
          </a:p>
          <a:p>
            <a:pPr marL="285750" indent="-285750">
              <a:lnSpc>
                <a:spcPct val="150000"/>
              </a:lnSpc>
              <a:buFont typeface="Wingdings" panose="05000000000000000000" pitchFamily="2" charset="2"/>
              <a:buChar char="§"/>
            </a:pPr>
            <a:r>
              <a:rPr lang="en-IN" sz="2400" dirty="0">
                <a:latin typeface="Calibri (Body)"/>
              </a:rPr>
              <a:t>As you can see multiple classifiers are possible.</a:t>
            </a:r>
          </a:p>
          <a:p>
            <a:pPr marL="285750" indent="-285750">
              <a:lnSpc>
                <a:spcPct val="150000"/>
              </a:lnSpc>
              <a:buFont typeface="Wingdings" panose="05000000000000000000" pitchFamily="2" charset="2"/>
              <a:buChar char="§"/>
            </a:pPr>
            <a:r>
              <a:rPr lang="en-IN" sz="2400" dirty="0">
                <a:latin typeface="Calibri (Body)"/>
              </a:rPr>
              <a:t>Support vector machine is a technique to select the best classifier</a:t>
            </a:r>
            <a:r>
              <a:rPr lang="en-IN" sz="2400" dirty="0">
                <a:solidFill>
                  <a:schemeClr val="accent2"/>
                </a:solidFill>
                <a:latin typeface="Calibri (Body)"/>
              </a:rPr>
              <a:t>.</a:t>
            </a:r>
          </a:p>
        </p:txBody>
      </p:sp>
      <p:sp>
        <p:nvSpPr>
          <p:cNvPr id="11" name="TextBox 10">
            <a:extLst>
              <a:ext uri="{FF2B5EF4-FFF2-40B4-BE49-F238E27FC236}">
                <a16:creationId xmlns:a16="http://schemas.microsoft.com/office/drawing/2014/main" id="{66DB5D1E-36F8-4CD3-B5D8-EAE3228CFB18}"/>
              </a:ext>
            </a:extLst>
          </p:cNvPr>
          <p:cNvSpPr txBox="1"/>
          <p:nvPr/>
        </p:nvSpPr>
        <p:spPr>
          <a:xfrm>
            <a:off x="637903" y="412730"/>
            <a:ext cx="6779741" cy="707886"/>
          </a:xfrm>
          <a:prstGeom prst="rect">
            <a:avLst/>
          </a:prstGeom>
          <a:noFill/>
        </p:spPr>
        <p:txBody>
          <a:bodyPr wrap="none" rtlCol="0">
            <a:spAutoFit/>
          </a:bodyPr>
          <a:lstStyle/>
          <a:p>
            <a:r>
              <a:rPr lang="en-IN" sz="4000" b="1" dirty="0">
                <a:solidFill>
                  <a:srgbClr val="0070C0"/>
                </a:solidFill>
                <a:latin typeface="Calibri (Body)"/>
              </a:rPr>
              <a:t>Support Vector Machine (SVM)</a:t>
            </a:r>
          </a:p>
        </p:txBody>
      </p:sp>
    </p:spTree>
    <p:extLst>
      <p:ext uri="{BB962C8B-B14F-4D97-AF65-F5344CB8AC3E}">
        <p14:creationId xmlns:p14="http://schemas.microsoft.com/office/powerpoint/2010/main" val="2142089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1B366B-667E-49A2-9465-DCF798A7A9DE}"/>
              </a:ext>
            </a:extLst>
          </p:cNvPr>
          <p:cNvSpPr txBox="1"/>
          <p:nvPr/>
        </p:nvSpPr>
        <p:spPr>
          <a:xfrm>
            <a:off x="540967" y="1679863"/>
            <a:ext cx="5331243" cy="830997"/>
          </a:xfrm>
          <a:prstGeom prst="rect">
            <a:avLst/>
          </a:prstGeom>
          <a:noFill/>
        </p:spPr>
        <p:txBody>
          <a:bodyPr wrap="square" rtlCol="0">
            <a:spAutoFit/>
          </a:bodyPr>
          <a:lstStyle/>
          <a:p>
            <a:r>
              <a:rPr lang="en-IN" sz="2400" dirty="0">
                <a:latin typeface="Calibri (Body)"/>
              </a:rPr>
              <a:t>The classifier with maximum margin between classes is the best classifier. </a:t>
            </a:r>
          </a:p>
        </p:txBody>
      </p:sp>
      <p:graphicFrame>
        <p:nvGraphicFramePr>
          <p:cNvPr id="3" name="Object 2">
            <a:extLst>
              <a:ext uri="{FF2B5EF4-FFF2-40B4-BE49-F238E27FC236}">
                <a16:creationId xmlns:a16="http://schemas.microsoft.com/office/drawing/2014/main" id="{51AEAAAA-4D7F-46BA-93D1-578E2C2932A3}"/>
              </a:ext>
            </a:extLst>
          </p:cNvPr>
          <p:cNvGraphicFramePr>
            <a:graphicFrameLocks noChangeAspect="1"/>
          </p:cNvGraphicFramePr>
          <p:nvPr/>
        </p:nvGraphicFramePr>
        <p:xfrm>
          <a:off x="5999064" y="1679863"/>
          <a:ext cx="5730599" cy="3584036"/>
        </p:xfrm>
        <a:graphic>
          <a:graphicData uri="http://schemas.openxmlformats.org/presentationml/2006/ole">
            <mc:AlternateContent xmlns:mc="http://schemas.openxmlformats.org/markup-compatibility/2006">
              <mc:Choice xmlns:v="urn:schemas-microsoft-com:vml" Requires="v">
                <p:oleObj spid="_x0000_s6149" name="Bitmap Image" r:id="rId3" imgW="4933800" imgH="3181320" progId="Paint.Picture">
                  <p:embed/>
                </p:oleObj>
              </mc:Choice>
              <mc:Fallback>
                <p:oleObj name="Bitmap Image" r:id="rId3" imgW="4933800" imgH="3181320" progId="Paint.Picture">
                  <p:embed/>
                  <p:pic>
                    <p:nvPicPr>
                      <p:cNvPr id="3" name="Object 2">
                        <a:extLst>
                          <a:ext uri="{FF2B5EF4-FFF2-40B4-BE49-F238E27FC236}">
                            <a16:creationId xmlns:a16="http://schemas.microsoft.com/office/drawing/2014/main" id="{51AEAAAA-4D7F-46BA-93D1-578E2C2932A3}"/>
                          </a:ext>
                        </a:extLst>
                      </p:cNvPr>
                      <p:cNvPicPr/>
                      <p:nvPr/>
                    </p:nvPicPr>
                    <p:blipFill>
                      <a:blip r:embed="rId4"/>
                      <a:stretch>
                        <a:fillRect/>
                      </a:stretch>
                    </p:blipFill>
                    <p:spPr>
                      <a:xfrm>
                        <a:off x="5999064" y="1679863"/>
                        <a:ext cx="5730599" cy="358403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8EF02733-AF72-4FE4-8117-B1701F3A970C}"/>
              </a:ext>
            </a:extLst>
          </p:cNvPr>
          <p:cNvSpPr txBox="1"/>
          <p:nvPr/>
        </p:nvSpPr>
        <p:spPr>
          <a:xfrm>
            <a:off x="540967" y="359597"/>
            <a:ext cx="6779741" cy="707886"/>
          </a:xfrm>
          <a:prstGeom prst="rect">
            <a:avLst/>
          </a:prstGeom>
          <a:noFill/>
        </p:spPr>
        <p:txBody>
          <a:bodyPr wrap="none" rtlCol="0">
            <a:spAutoFit/>
          </a:bodyPr>
          <a:lstStyle/>
          <a:p>
            <a:r>
              <a:rPr lang="en-IN" sz="4000" b="1" dirty="0">
                <a:solidFill>
                  <a:srgbClr val="0070C0"/>
                </a:solidFill>
                <a:latin typeface="Calibri (Body)"/>
              </a:rPr>
              <a:t>Support Vector Machine (SVM)</a:t>
            </a:r>
          </a:p>
        </p:txBody>
      </p:sp>
    </p:spTree>
    <p:extLst>
      <p:ext uri="{BB962C8B-B14F-4D97-AF65-F5344CB8AC3E}">
        <p14:creationId xmlns:p14="http://schemas.microsoft.com/office/powerpoint/2010/main" val="3666099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69E26-9D30-4F52-8D04-DB06D4609AE4}"/>
              </a:ext>
            </a:extLst>
          </p:cNvPr>
          <p:cNvSpPr>
            <a:spLocks noGrp="1"/>
          </p:cNvSpPr>
          <p:nvPr>
            <p:ph idx="1"/>
          </p:nvPr>
        </p:nvSpPr>
        <p:spPr>
          <a:xfrm>
            <a:off x="463673" y="1032399"/>
            <a:ext cx="6714164" cy="2064885"/>
          </a:xfrm>
        </p:spPr>
        <p:txBody>
          <a:bodyPr>
            <a:normAutofit/>
          </a:bodyPr>
          <a:lstStyle/>
          <a:p>
            <a:pPr marL="0" indent="0">
              <a:lnSpc>
                <a:spcPct val="110000"/>
              </a:lnSpc>
              <a:buNone/>
            </a:pPr>
            <a:r>
              <a:rPr lang="en-IN" sz="2400" dirty="0">
                <a:latin typeface="Calibri (Body)"/>
              </a:rPr>
              <a:t>Study the pattern in data and come up with a rule. This rule is expressed as a tree. Simple and easy to interpret – if loan amount is “large” and applicant is “young” then “sanction” the loan.</a:t>
            </a:r>
          </a:p>
        </p:txBody>
      </p:sp>
      <p:graphicFrame>
        <p:nvGraphicFramePr>
          <p:cNvPr id="4" name="Object 3">
            <a:extLst>
              <a:ext uri="{FF2B5EF4-FFF2-40B4-BE49-F238E27FC236}">
                <a16:creationId xmlns:a16="http://schemas.microsoft.com/office/drawing/2014/main" id="{FC098E07-59B9-4A20-A6B3-C803D6881278}"/>
              </a:ext>
            </a:extLst>
          </p:cNvPr>
          <p:cNvGraphicFramePr>
            <a:graphicFrameLocks noChangeAspect="1"/>
          </p:cNvGraphicFramePr>
          <p:nvPr/>
        </p:nvGraphicFramePr>
        <p:xfrm>
          <a:off x="500115" y="2867025"/>
          <a:ext cx="4688334" cy="1123950"/>
        </p:xfrm>
        <a:graphic>
          <a:graphicData uri="http://schemas.openxmlformats.org/presentationml/2006/ole">
            <mc:AlternateContent xmlns:mc="http://schemas.openxmlformats.org/markup-compatibility/2006">
              <mc:Choice xmlns:v="urn:schemas-microsoft-com:vml" Requires="v">
                <p:oleObj spid="_x0000_s7182" name="Bitmap Image" r:id="rId3" imgW="3689280" imgH="1123920" progId="Paint.Picture">
                  <p:embed/>
                </p:oleObj>
              </mc:Choice>
              <mc:Fallback>
                <p:oleObj name="Bitmap Image" r:id="rId3" imgW="3689280" imgH="1123920" progId="Paint.Picture">
                  <p:embed/>
                  <p:pic>
                    <p:nvPicPr>
                      <p:cNvPr id="4" name="Object 3">
                        <a:extLst>
                          <a:ext uri="{FF2B5EF4-FFF2-40B4-BE49-F238E27FC236}">
                            <a16:creationId xmlns:a16="http://schemas.microsoft.com/office/drawing/2014/main" id="{FC098E07-59B9-4A20-A6B3-C803D6881278}"/>
                          </a:ext>
                        </a:extLst>
                      </p:cNvPr>
                      <p:cNvPicPr/>
                      <p:nvPr/>
                    </p:nvPicPr>
                    <p:blipFill>
                      <a:blip r:embed="rId4"/>
                      <a:stretch>
                        <a:fillRect/>
                      </a:stretch>
                    </p:blipFill>
                    <p:spPr>
                      <a:xfrm>
                        <a:off x="500115" y="2867025"/>
                        <a:ext cx="4688334" cy="112395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46920C6-C954-4859-BEA2-E614A561373D}"/>
              </a:ext>
            </a:extLst>
          </p:cNvPr>
          <p:cNvGraphicFramePr>
            <a:graphicFrameLocks noChangeAspect="1"/>
          </p:cNvGraphicFramePr>
          <p:nvPr/>
        </p:nvGraphicFramePr>
        <p:xfrm>
          <a:off x="7411093" y="240486"/>
          <a:ext cx="3705939" cy="2626539"/>
        </p:xfrm>
        <a:graphic>
          <a:graphicData uri="http://schemas.openxmlformats.org/presentationml/2006/ole">
            <mc:AlternateContent xmlns:mc="http://schemas.openxmlformats.org/markup-compatibility/2006">
              <mc:Choice xmlns:v="urn:schemas-microsoft-com:vml" Requires="v">
                <p:oleObj spid="_x0000_s7183" name="Bitmap Image" r:id="rId5" imgW="3270240" imgH="2317680" progId="Paint.Picture">
                  <p:embed/>
                </p:oleObj>
              </mc:Choice>
              <mc:Fallback>
                <p:oleObj name="Bitmap Image" r:id="rId5" imgW="3270240" imgH="2317680" progId="Paint.Picture">
                  <p:embed/>
                  <p:pic>
                    <p:nvPicPr>
                      <p:cNvPr id="5" name="Object 4">
                        <a:extLst>
                          <a:ext uri="{FF2B5EF4-FFF2-40B4-BE49-F238E27FC236}">
                            <a16:creationId xmlns:a16="http://schemas.microsoft.com/office/drawing/2014/main" id="{B46920C6-C954-4859-BEA2-E614A561373D}"/>
                          </a:ext>
                        </a:extLst>
                      </p:cNvPr>
                      <p:cNvPicPr/>
                      <p:nvPr/>
                    </p:nvPicPr>
                    <p:blipFill>
                      <a:blip r:embed="rId6"/>
                      <a:stretch>
                        <a:fillRect/>
                      </a:stretch>
                    </p:blipFill>
                    <p:spPr>
                      <a:xfrm>
                        <a:off x="7411093" y="240486"/>
                        <a:ext cx="3705939" cy="262653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AC9DC400-03FB-4E0A-8A9E-4799B60E0F95}"/>
              </a:ext>
            </a:extLst>
          </p:cNvPr>
          <p:cNvGraphicFramePr>
            <a:graphicFrameLocks noChangeAspect="1"/>
          </p:cNvGraphicFramePr>
          <p:nvPr/>
        </p:nvGraphicFramePr>
        <p:xfrm>
          <a:off x="784885" y="4093716"/>
          <a:ext cx="3848760" cy="2574212"/>
        </p:xfrm>
        <a:graphic>
          <a:graphicData uri="http://schemas.openxmlformats.org/presentationml/2006/ole">
            <mc:AlternateContent xmlns:mc="http://schemas.openxmlformats.org/markup-compatibility/2006">
              <mc:Choice xmlns:v="urn:schemas-microsoft-com:vml" Requires="v">
                <p:oleObj spid="_x0000_s7184" name="Bitmap Image" r:id="rId7" imgW="3422520" imgH="2298600" progId="Paint.Picture">
                  <p:embed/>
                </p:oleObj>
              </mc:Choice>
              <mc:Fallback>
                <p:oleObj name="Bitmap Image" r:id="rId7" imgW="3422520" imgH="2298600" progId="Paint.Picture">
                  <p:embed/>
                  <p:pic>
                    <p:nvPicPr>
                      <p:cNvPr id="6" name="Object 5">
                        <a:extLst>
                          <a:ext uri="{FF2B5EF4-FFF2-40B4-BE49-F238E27FC236}">
                            <a16:creationId xmlns:a16="http://schemas.microsoft.com/office/drawing/2014/main" id="{AC9DC400-03FB-4E0A-8A9E-4799B60E0F95}"/>
                          </a:ext>
                        </a:extLst>
                      </p:cNvPr>
                      <p:cNvPicPr/>
                      <p:nvPr/>
                    </p:nvPicPr>
                    <p:blipFill>
                      <a:blip r:embed="rId8"/>
                      <a:stretch>
                        <a:fillRect/>
                      </a:stretch>
                    </p:blipFill>
                    <p:spPr>
                      <a:xfrm>
                        <a:off x="784885" y="4093716"/>
                        <a:ext cx="3848760" cy="257421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5E66CBF-51BB-485C-832D-6431582135C4}"/>
              </a:ext>
            </a:extLst>
          </p:cNvPr>
          <p:cNvGraphicFramePr>
            <a:graphicFrameLocks noChangeAspect="1"/>
          </p:cNvGraphicFramePr>
          <p:nvPr/>
        </p:nvGraphicFramePr>
        <p:xfrm>
          <a:off x="6096000" y="3097284"/>
          <a:ext cx="5632327" cy="3036387"/>
        </p:xfrm>
        <a:graphic>
          <a:graphicData uri="http://schemas.openxmlformats.org/presentationml/2006/ole">
            <mc:AlternateContent xmlns:mc="http://schemas.openxmlformats.org/markup-compatibility/2006">
              <mc:Choice xmlns:v="urn:schemas-microsoft-com:vml" Requires="v">
                <p:oleObj spid="_x0000_s7185" name="Bitmap Image" r:id="rId9" imgW="5035680" imgH="2470320" progId="Paint.Picture">
                  <p:embed/>
                </p:oleObj>
              </mc:Choice>
              <mc:Fallback>
                <p:oleObj name="Bitmap Image" r:id="rId9" imgW="5035680" imgH="2470320" progId="Paint.Picture">
                  <p:embed/>
                  <p:pic>
                    <p:nvPicPr>
                      <p:cNvPr id="7" name="Object 6">
                        <a:extLst>
                          <a:ext uri="{FF2B5EF4-FFF2-40B4-BE49-F238E27FC236}">
                            <a16:creationId xmlns:a16="http://schemas.microsoft.com/office/drawing/2014/main" id="{45E66CBF-51BB-485C-832D-6431582135C4}"/>
                          </a:ext>
                        </a:extLst>
                      </p:cNvPr>
                      <p:cNvPicPr/>
                      <p:nvPr/>
                    </p:nvPicPr>
                    <p:blipFill>
                      <a:blip r:embed="rId10"/>
                      <a:stretch>
                        <a:fillRect/>
                      </a:stretch>
                    </p:blipFill>
                    <p:spPr>
                      <a:xfrm>
                        <a:off x="6096000" y="3097284"/>
                        <a:ext cx="5632327" cy="3036387"/>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B373B3A0-FF7F-46FF-972C-5C85B636AF17}"/>
              </a:ext>
            </a:extLst>
          </p:cNvPr>
          <p:cNvSpPr txBox="1"/>
          <p:nvPr/>
        </p:nvSpPr>
        <p:spPr>
          <a:xfrm>
            <a:off x="588780" y="240486"/>
            <a:ext cx="3231975" cy="707886"/>
          </a:xfrm>
          <a:prstGeom prst="rect">
            <a:avLst/>
          </a:prstGeom>
          <a:noFill/>
        </p:spPr>
        <p:txBody>
          <a:bodyPr wrap="none" rtlCol="0">
            <a:spAutoFit/>
          </a:bodyPr>
          <a:lstStyle/>
          <a:p>
            <a:r>
              <a:rPr lang="en-IN" sz="4000" b="1" dirty="0">
                <a:solidFill>
                  <a:srgbClr val="0070C0"/>
                </a:solidFill>
                <a:latin typeface="Calibri (Body)"/>
              </a:rPr>
              <a:t>Decision Trees</a:t>
            </a:r>
          </a:p>
        </p:txBody>
      </p:sp>
    </p:spTree>
    <p:extLst>
      <p:ext uri="{BB962C8B-B14F-4D97-AF65-F5344CB8AC3E}">
        <p14:creationId xmlns:p14="http://schemas.microsoft.com/office/powerpoint/2010/main" val="1255714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136B54A8-7A35-4F16-86E9-1F4EF49BF027}"/>
              </a:ext>
            </a:extLst>
          </p:cNvPr>
          <p:cNvGraphicFramePr>
            <a:graphicFrameLocks noChangeAspect="1"/>
          </p:cNvGraphicFramePr>
          <p:nvPr/>
        </p:nvGraphicFramePr>
        <p:xfrm>
          <a:off x="6096002" y="536362"/>
          <a:ext cx="5068528" cy="2892638"/>
        </p:xfrm>
        <a:graphic>
          <a:graphicData uri="http://schemas.openxmlformats.org/presentationml/2006/ole">
            <mc:AlternateContent xmlns:mc="http://schemas.openxmlformats.org/markup-compatibility/2006">
              <mc:Choice xmlns:v="urn:schemas-microsoft-com:vml" Requires="v">
                <p:oleObj spid="_x0000_s8203" name="Bitmap Image" r:id="rId3" imgW="4299120" imgH="2521080" progId="Paint.Picture">
                  <p:embed/>
                </p:oleObj>
              </mc:Choice>
              <mc:Fallback>
                <p:oleObj name="Bitmap Image" r:id="rId3" imgW="4299120" imgH="2521080" progId="Paint.Picture">
                  <p:embed/>
                  <p:pic>
                    <p:nvPicPr>
                      <p:cNvPr id="4" name="Object 3">
                        <a:extLst>
                          <a:ext uri="{FF2B5EF4-FFF2-40B4-BE49-F238E27FC236}">
                            <a16:creationId xmlns:a16="http://schemas.microsoft.com/office/drawing/2014/main" id="{136B54A8-7A35-4F16-86E9-1F4EF49BF027}"/>
                          </a:ext>
                        </a:extLst>
                      </p:cNvPr>
                      <p:cNvPicPr/>
                      <p:nvPr/>
                    </p:nvPicPr>
                    <p:blipFill>
                      <a:blip r:embed="rId4"/>
                      <a:stretch>
                        <a:fillRect/>
                      </a:stretch>
                    </p:blipFill>
                    <p:spPr>
                      <a:xfrm>
                        <a:off x="6096002" y="536362"/>
                        <a:ext cx="5068528" cy="289263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FB07FAF5-4B37-4AF8-9335-27816C27D73B}"/>
              </a:ext>
            </a:extLst>
          </p:cNvPr>
          <p:cNvGraphicFramePr>
            <a:graphicFrameLocks noChangeAspect="1"/>
          </p:cNvGraphicFramePr>
          <p:nvPr/>
        </p:nvGraphicFramePr>
        <p:xfrm>
          <a:off x="689331" y="3617295"/>
          <a:ext cx="4247510" cy="2661773"/>
        </p:xfrm>
        <a:graphic>
          <a:graphicData uri="http://schemas.openxmlformats.org/presentationml/2006/ole">
            <mc:AlternateContent xmlns:mc="http://schemas.openxmlformats.org/markup-compatibility/2006">
              <mc:Choice xmlns:v="urn:schemas-microsoft-com:vml" Requires="v">
                <p:oleObj spid="_x0000_s8204" name="Bitmap Image" r:id="rId5" imgW="3333600" imgH="2089080" progId="Paint.Picture">
                  <p:embed/>
                </p:oleObj>
              </mc:Choice>
              <mc:Fallback>
                <p:oleObj name="Bitmap Image" r:id="rId5" imgW="3333600" imgH="2089080" progId="Paint.Picture">
                  <p:embed/>
                  <p:pic>
                    <p:nvPicPr>
                      <p:cNvPr id="5" name="Object 4">
                        <a:extLst>
                          <a:ext uri="{FF2B5EF4-FFF2-40B4-BE49-F238E27FC236}">
                            <a16:creationId xmlns:a16="http://schemas.microsoft.com/office/drawing/2014/main" id="{FB07FAF5-4B37-4AF8-9335-27816C27D73B}"/>
                          </a:ext>
                        </a:extLst>
                      </p:cNvPr>
                      <p:cNvPicPr/>
                      <p:nvPr/>
                    </p:nvPicPr>
                    <p:blipFill>
                      <a:blip r:embed="rId6"/>
                      <a:stretch>
                        <a:fillRect/>
                      </a:stretch>
                    </p:blipFill>
                    <p:spPr>
                      <a:xfrm>
                        <a:off x="689331" y="3617295"/>
                        <a:ext cx="4247510" cy="266177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B09AEE9-1278-4BF9-A431-F09F3FE4D6F0}"/>
              </a:ext>
            </a:extLst>
          </p:cNvPr>
          <p:cNvGraphicFramePr>
            <a:graphicFrameLocks noChangeAspect="1"/>
          </p:cNvGraphicFramePr>
          <p:nvPr/>
        </p:nvGraphicFramePr>
        <p:xfrm>
          <a:off x="6147370" y="3429000"/>
          <a:ext cx="5068528" cy="3038364"/>
        </p:xfrm>
        <a:graphic>
          <a:graphicData uri="http://schemas.openxmlformats.org/presentationml/2006/ole">
            <mc:AlternateContent xmlns:mc="http://schemas.openxmlformats.org/markup-compatibility/2006">
              <mc:Choice xmlns:v="urn:schemas-microsoft-com:vml" Requires="v">
                <p:oleObj spid="_x0000_s8205" name="Bitmap Image" r:id="rId7" imgW="4299120" imgH="2647800" progId="Paint.Picture">
                  <p:embed/>
                </p:oleObj>
              </mc:Choice>
              <mc:Fallback>
                <p:oleObj name="Bitmap Image" r:id="rId7" imgW="4299120" imgH="2647800" progId="Paint.Picture">
                  <p:embed/>
                  <p:pic>
                    <p:nvPicPr>
                      <p:cNvPr id="6" name="Object 5">
                        <a:extLst>
                          <a:ext uri="{FF2B5EF4-FFF2-40B4-BE49-F238E27FC236}">
                            <a16:creationId xmlns:a16="http://schemas.microsoft.com/office/drawing/2014/main" id="{3B09AEE9-1278-4BF9-A431-F09F3FE4D6F0}"/>
                          </a:ext>
                        </a:extLst>
                      </p:cNvPr>
                      <p:cNvPicPr/>
                      <p:nvPr/>
                    </p:nvPicPr>
                    <p:blipFill>
                      <a:blip r:embed="rId8"/>
                      <a:stretch>
                        <a:fillRect/>
                      </a:stretch>
                    </p:blipFill>
                    <p:spPr>
                      <a:xfrm>
                        <a:off x="6147370" y="3429000"/>
                        <a:ext cx="5068528" cy="3038364"/>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DFDA551C-87E1-4547-95F3-F24280AB4515}"/>
              </a:ext>
            </a:extLst>
          </p:cNvPr>
          <p:cNvSpPr txBox="1"/>
          <p:nvPr/>
        </p:nvSpPr>
        <p:spPr>
          <a:xfrm>
            <a:off x="465361" y="380144"/>
            <a:ext cx="4966231" cy="707886"/>
          </a:xfrm>
          <a:prstGeom prst="rect">
            <a:avLst/>
          </a:prstGeom>
          <a:noFill/>
        </p:spPr>
        <p:txBody>
          <a:bodyPr wrap="none" rtlCol="0">
            <a:spAutoFit/>
          </a:bodyPr>
          <a:lstStyle/>
          <a:p>
            <a:r>
              <a:rPr lang="en-IN" sz="4000" b="1" dirty="0">
                <a:solidFill>
                  <a:srgbClr val="0070C0"/>
                </a:solidFill>
                <a:latin typeface="Calibri (Body)"/>
              </a:rPr>
              <a:t>K- Nearest Neighbours</a:t>
            </a:r>
          </a:p>
        </p:txBody>
      </p:sp>
      <p:sp>
        <p:nvSpPr>
          <p:cNvPr id="2" name="TextBox 1">
            <a:extLst>
              <a:ext uri="{FF2B5EF4-FFF2-40B4-BE49-F238E27FC236}">
                <a16:creationId xmlns:a16="http://schemas.microsoft.com/office/drawing/2014/main" id="{66208DB2-3DA4-40D6-8071-32091E80F9E1}"/>
              </a:ext>
            </a:extLst>
          </p:cNvPr>
          <p:cNvSpPr txBox="1"/>
          <p:nvPr/>
        </p:nvSpPr>
        <p:spPr>
          <a:xfrm>
            <a:off x="596863" y="1424532"/>
            <a:ext cx="5279954" cy="1631216"/>
          </a:xfrm>
          <a:prstGeom prst="rect">
            <a:avLst/>
          </a:prstGeom>
          <a:noFill/>
        </p:spPr>
        <p:txBody>
          <a:bodyPr wrap="square" rtlCol="0">
            <a:spAutoFit/>
          </a:bodyPr>
          <a:lstStyle/>
          <a:p>
            <a:r>
              <a:rPr lang="en-IN" sz="2000" dirty="0">
                <a:latin typeface="Calibri (Body)"/>
              </a:rPr>
              <a:t>Classification of new data can be estimated by looking at the classification of the data in the neighbourhood.</a:t>
            </a:r>
          </a:p>
          <a:p>
            <a:r>
              <a:rPr lang="en-IN" sz="2000" dirty="0">
                <a:latin typeface="Calibri (Body)"/>
              </a:rPr>
              <a:t>Can you guess the decision for new data? Loan amount sought: $3000 , age: 45 years. </a:t>
            </a:r>
          </a:p>
        </p:txBody>
      </p:sp>
    </p:spTree>
    <p:extLst>
      <p:ext uri="{BB962C8B-B14F-4D97-AF65-F5344CB8AC3E}">
        <p14:creationId xmlns:p14="http://schemas.microsoft.com/office/powerpoint/2010/main" val="394294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51C5FE8-C4B2-4D85-AFB2-4807E60E7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888" y="0"/>
            <a:ext cx="5203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F834E6-CBDB-4203-A8F6-6F44255C8BEC}"/>
              </a:ext>
            </a:extLst>
          </p:cNvPr>
          <p:cNvSpPr txBox="1"/>
          <p:nvPr/>
        </p:nvSpPr>
        <p:spPr>
          <a:xfrm>
            <a:off x="341586" y="441434"/>
            <a:ext cx="5870028" cy="3046988"/>
          </a:xfrm>
          <a:prstGeom prst="rect">
            <a:avLst/>
          </a:prstGeom>
          <a:noFill/>
        </p:spPr>
        <p:txBody>
          <a:bodyPr wrap="square" rtlCol="0">
            <a:spAutoFit/>
          </a:bodyPr>
          <a:lstStyle/>
          <a:p>
            <a:pPr algn="just"/>
            <a:r>
              <a:rPr lang="en-IN" sz="2400" dirty="0">
                <a:latin typeface="Calibri (Body)"/>
              </a:rPr>
              <a:t>Two explosions killed 3 people and injured many at the April 15 Boston Marathon. Within 24 hours the FBI had correctly Identified the suspects. To do this, they analysed about 10 TB of data from cell phone tower call logs, text messages, social media, photographs and videos from surveillance cameras and cell phones.</a:t>
            </a:r>
          </a:p>
        </p:txBody>
      </p:sp>
      <p:sp>
        <p:nvSpPr>
          <p:cNvPr id="5" name="TextBox 4">
            <a:extLst>
              <a:ext uri="{FF2B5EF4-FFF2-40B4-BE49-F238E27FC236}">
                <a16:creationId xmlns:a16="http://schemas.microsoft.com/office/drawing/2014/main" id="{5DB4850B-0A0C-49D6-84B8-1297380F6B5F}"/>
              </a:ext>
            </a:extLst>
          </p:cNvPr>
          <p:cNvSpPr txBox="1"/>
          <p:nvPr/>
        </p:nvSpPr>
        <p:spPr>
          <a:xfrm>
            <a:off x="420414" y="4477406"/>
            <a:ext cx="6253656" cy="1200329"/>
          </a:xfrm>
          <a:prstGeom prst="rect">
            <a:avLst/>
          </a:prstGeom>
          <a:noFill/>
        </p:spPr>
        <p:txBody>
          <a:bodyPr wrap="square" rtlCol="0">
            <a:spAutoFit/>
          </a:bodyPr>
          <a:lstStyle/>
          <a:p>
            <a:pPr algn="just"/>
            <a:r>
              <a:rPr lang="en-IN" sz="2400" dirty="0">
                <a:latin typeface="Calibri (Body)"/>
              </a:rPr>
              <a:t>How did they identify the correct suspects from the enormous amount of data in less then 24 hours?</a:t>
            </a:r>
          </a:p>
        </p:txBody>
      </p:sp>
    </p:spTree>
    <p:extLst>
      <p:ext uri="{BB962C8B-B14F-4D97-AF65-F5344CB8AC3E}">
        <p14:creationId xmlns:p14="http://schemas.microsoft.com/office/powerpoint/2010/main" val="3397168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97FA0AF-EA05-413F-8737-4520B2FEEA98}"/>
              </a:ext>
            </a:extLst>
          </p:cNvPr>
          <p:cNvGraphicFramePr>
            <a:graphicFrameLocks noChangeAspect="1"/>
          </p:cNvGraphicFramePr>
          <p:nvPr/>
        </p:nvGraphicFramePr>
        <p:xfrm>
          <a:off x="7233007" y="1092217"/>
          <a:ext cx="4136454" cy="2740043"/>
        </p:xfrm>
        <a:graphic>
          <a:graphicData uri="http://schemas.openxmlformats.org/presentationml/2006/ole">
            <mc:AlternateContent xmlns:mc="http://schemas.openxmlformats.org/markup-compatibility/2006">
              <mc:Choice xmlns:v="urn:schemas-microsoft-com:vml" Requires="v">
                <p:oleObj spid="_x0000_s9221" name="Bitmap Image" r:id="rId3" imgW="3498840" imgH="2101680" progId="Paint.Picture">
                  <p:embed/>
                </p:oleObj>
              </mc:Choice>
              <mc:Fallback>
                <p:oleObj name="Bitmap Image" r:id="rId3" imgW="3498840" imgH="2101680" progId="Paint.Picture">
                  <p:embed/>
                  <p:pic>
                    <p:nvPicPr>
                      <p:cNvPr id="4" name="Object 3">
                        <a:extLst>
                          <a:ext uri="{FF2B5EF4-FFF2-40B4-BE49-F238E27FC236}">
                            <a16:creationId xmlns:a16="http://schemas.microsoft.com/office/drawing/2014/main" id="{797FA0AF-EA05-413F-8737-4520B2FEEA98}"/>
                          </a:ext>
                        </a:extLst>
                      </p:cNvPr>
                      <p:cNvPicPr/>
                      <p:nvPr/>
                    </p:nvPicPr>
                    <p:blipFill>
                      <a:blip r:embed="rId4"/>
                      <a:stretch>
                        <a:fillRect/>
                      </a:stretch>
                    </p:blipFill>
                    <p:spPr>
                      <a:xfrm>
                        <a:off x="7233007" y="1092217"/>
                        <a:ext cx="4136454" cy="2740043"/>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E29A9C69-FB8F-4061-9546-2033F63C6F2D}"/>
              </a:ext>
            </a:extLst>
          </p:cNvPr>
          <p:cNvSpPr txBox="1"/>
          <p:nvPr/>
        </p:nvSpPr>
        <p:spPr>
          <a:xfrm>
            <a:off x="369870" y="339048"/>
            <a:ext cx="4104970" cy="707886"/>
          </a:xfrm>
          <a:prstGeom prst="rect">
            <a:avLst/>
          </a:prstGeom>
          <a:noFill/>
        </p:spPr>
        <p:txBody>
          <a:bodyPr wrap="none" rtlCol="0">
            <a:spAutoFit/>
          </a:bodyPr>
          <a:lstStyle/>
          <a:p>
            <a:r>
              <a:rPr lang="en-IN" sz="4000" b="1" dirty="0">
                <a:solidFill>
                  <a:srgbClr val="0070C0"/>
                </a:solidFill>
                <a:latin typeface="Calibri (Body)"/>
              </a:rPr>
              <a:t>Bayesian Classifier</a:t>
            </a:r>
          </a:p>
        </p:txBody>
      </p:sp>
      <p:sp>
        <p:nvSpPr>
          <p:cNvPr id="2" name="TextBox 1">
            <a:extLst>
              <a:ext uri="{FF2B5EF4-FFF2-40B4-BE49-F238E27FC236}">
                <a16:creationId xmlns:a16="http://schemas.microsoft.com/office/drawing/2014/main" id="{3401BA94-C6F5-4817-9CD7-22204AFDC087}"/>
              </a:ext>
            </a:extLst>
          </p:cNvPr>
          <p:cNvSpPr txBox="1"/>
          <p:nvPr/>
        </p:nvSpPr>
        <p:spPr>
          <a:xfrm>
            <a:off x="513707" y="1315092"/>
            <a:ext cx="6719300" cy="4708981"/>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Calibri (Body)"/>
              </a:rPr>
              <a:t>For the following data what is the probability that the customer (in the last record) will get the loan sanctioned?</a:t>
            </a:r>
          </a:p>
          <a:p>
            <a:pPr marL="342900" indent="-342900">
              <a:buFont typeface="Arial" panose="020B0604020202020204" pitchFamily="34" charset="0"/>
              <a:buChar char="•"/>
            </a:pPr>
            <a:endParaRPr lang="en-IN" sz="2000" dirty="0">
              <a:latin typeface="Calibri (Body)"/>
            </a:endParaRPr>
          </a:p>
          <a:p>
            <a:pPr marL="342900" indent="-342900">
              <a:buFont typeface="Arial" panose="020B0604020202020204" pitchFamily="34" charset="0"/>
              <a:buChar char="•"/>
            </a:pPr>
            <a:r>
              <a:rPr lang="en-IN" sz="2000" dirty="0">
                <a:latin typeface="Calibri (Body)"/>
              </a:rPr>
              <a:t>A Bayesian classification modal considers the probability of getting the loan for each attribute : what is the probability of getting the loan sanctioned when the loan amount is small; what is the probability of getting loan sanctioned when the person is young.</a:t>
            </a:r>
          </a:p>
          <a:p>
            <a:pPr marL="342900" indent="-342900">
              <a:buFont typeface="Arial" panose="020B0604020202020204" pitchFamily="34" charset="0"/>
              <a:buChar char="•"/>
            </a:pPr>
            <a:endParaRPr lang="en-IN" sz="2000" dirty="0">
              <a:latin typeface="Calibri (Body)"/>
            </a:endParaRPr>
          </a:p>
          <a:p>
            <a:pPr marL="342900" indent="-342900">
              <a:buFont typeface="Arial" panose="020B0604020202020204" pitchFamily="34" charset="0"/>
              <a:buChar char="•"/>
            </a:pPr>
            <a:r>
              <a:rPr lang="en-IN" sz="2000" dirty="0">
                <a:latin typeface="Calibri (Body)"/>
              </a:rPr>
              <a:t>The individual probabilities are combined to arrive at the final probabilities of getting the loan for the customer.</a:t>
            </a:r>
          </a:p>
          <a:p>
            <a:pPr marL="342900" indent="-342900">
              <a:buFont typeface="Arial" panose="020B0604020202020204" pitchFamily="34" charset="0"/>
              <a:buChar char="•"/>
            </a:pPr>
            <a:endParaRPr lang="en-IN" sz="2000" dirty="0">
              <a:latin typeface="Calibri (Body)"/>
            </a:endParaRPr>
          </a:p>
          <a:p>
            <a:pPr marL="342900" indent="-342900">
              <a:buFont typeface="Arial" panose="020B0604020202020204" pitchFamily="34" charset="0"/>
              <a:buChar char="•"/>
            </a:pPr>
            <a:r>
              <a:rPr lang="en-IN" sz="2000" dirty="0">
                <a:latin typeface="Calibri (Body)"/>
              </a:rPr>
              <a:t>Simple to compute.</a:t>
            </a:r>
          </a:p>
          <a:p>
            <a:pPr marL="342900" indent="-342900">
              <a:buFont typeface="Arial" panose="020B0604020202020204" pitchFamily="34" charset="0"/>
              <a:buChar char="•"/>
            </a:pPr>
            <a:endParaRPr lang="en-IN" sz="2000" dirty="0">
              <a:latin typeface="Calibri (Body)"/>
            </a:endParaRPr>
          </a:p>
          <a:p>
            <a:pPr marL="342900" indent="-342900">
              <a:buFont typeface="Arial" panose="020B0604020202020204" pitchFamily="34" charset="0"/>
              <a:buChar char="•"/>
            </a:pPr>
            <a:r>
              <a:rPr lang="en-IN" sz="2000" dirty="0">
                <a:latin typeface="Calibri (Body)"/>
              </a:rPr>
              <a:t>Useful when the data is small.</a:t>
            </a:r>
          </a:p>
        </p:txBody>
      </p:sp>
    </p:spTree>
    <p:extLst>
      <p:ext uri="{BB962C8B-B14F-4D97-AF65-F5344CB8AC3E}">
        <p14:creationId xmlns:p14="http://schemas.microsoft.com/office/powerpoint/2010/main" val="2949173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F7D821-9B72-4F9F-9390-FE360C5D900C}"/>
              </a:ext>
            </a:extLst>
          </p:cNvPr>
          <p:cNvSpPr>
            <a:spLocks noGrp="1"/>
          </p:cNvSpPr>
          <p:nvPr>
            <p:ph idx="1"/>
          </p:nvPr>
        </p:nvSpPr>
        <p:spPr>
          <a:xfrm>
            <a:off x="585627" y="1638730"/>
            <a:ext cx="8733033" cy="3000052"/>
          </a:xfrm>
        </p:spPr>
        <p:txBody>
          <a:bodyPr>
            <a:normAutofit/>
          </a:bodyPr>
          <a:lstStyle/>
          <a:p>
            <a:pPr marL="0" indent="0">
              <a:buNone/>
            </a:pPr>
            <a:r>
              <a:rPr lang="en-IN" sz="4400" b="1" dirty="0">
                <a:solidFill>
                  <a:srgbClr val="0070C0"/>
                </a:solidFill>
                <a:latin typeface="Calibri (Body)"/>
              </a:rPr>
              <a:t>Machine learning concepts</a:t>
            </a:r>
          </a:p>
          <a:p>
            <a:pPr marL="0" indent="0">
              <a:buNone/>
            </a:pPr>
            <a:r>
              <a:rPr lang="en-IN" sz="2400" dirty="0">
                <a:solidFill>
                  <a:srgbClr val="C00000"/>
                </a:solidFill>
                <a:latin typeface="Calibri (Body)"/>
              </a:rPr>
              <a:t>What value should it take?</a:t>
            </a:r>
          </a:p>
          <a:p>
            <a:pPr marL="0" indent="0">
              <a:buNone/>
            </a:pPr>
            <a:endParaRPr lang="en-IN" dirty="0">
              <a:latin typeface="Calibri (Body)"/>
            </a:endParaRPr>
          </a:p>
        </p:txBody>
      </p:sp>
      <p:pic>
        <p:nvPicPr>
          <p:cNvPr id="5" name="Picture 2">
            <a:extLst>
              <a:ext uri="{FF2B5EF4-FFF2-40B4-BE49-F238E27FC236}">
                <a16:creationId xmlns:a16="http://schemas.microsoft.com/office/drawing/2014/main" id="{4FA08846-210A-4680-9F98-D7A3C139F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45" y="314925"/>
            <a:ext cx="4980291" cy="6228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560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35DB4E-CA7E-4F08-87D1-857E129BD2AD}"/>
              </a:ext>
            </a:extLst>
          </p:cNvPr>
          <p:cNvSpPr>
            <a:spLocks noGrp="1"/>
          </p:cNvSpPr>
          <p:nvPr>
            <p:ph idx="1"/>
          </p:nvPr>
        </p:nvSpPr>
        <p:spPr>
          <a:xfrm>
            <a:off x="545865" y="498091"/>
            <a:ext cx="11022835" cy="5471194"/>
          </a:xfrm>
        </p:spPr>
        <p:txBody>
          <a:bodyPr>
            <a:normAutofit/>
          </a:bodyPr>
          <a:lstStyle/>
          <a:p>
            <a:pPr marL="0" indent="0">
              <a:buNone/>
            </a:pPr>
            <a:r>
              <a:rPr lang="en-IN" sz="2800" b="1" dirty="0">
                <a:solidFill>
                  <a:srgbClr val="0070C0"/>
                </a:solidFill>
                <a:latin typeface="Calibri (Body)"/>
              </a:rPr>
              <a:t>What is the attribute of the data that we want to predict?</a:t>
            </a:r>
          </a:p>
          <a:p>
            <a:pPr marL="0" indent="0">
              <a:buNone/>
            </a:pPr>
            <a:endParaRPr lang="en-IN" sz="2800" dirty="0">
              <a:solidFill>
                <a:srgbClr val="0070C0"/>
              </a:solidFill>
              <a:latin typeface="Calibri (Body)"/>
            </a:endParaRPr>
          </a:p>
          <a:p>
            <a:r>
              <a:rPr lang="en-IN" dirty="0">
                <a:latin typeface="Calibri (Body)"/>
              </a:rPr>
              <a:t>A bank wanted to decide the credit limit of a new credit card application.</a:t>
            </a:r>
          </a:p>
          <a:p>
            <a:pPr marL="0" indent="0">
              <a:buNone/>
            </a:pPr>
            <a:endParaRPr lang="en-IN" dirty="0">
              <a:latin typeface="Calibri (Body)"/>
            </a:endParaRPr>
          </a:p>
          <a:p>
            <a:r>
              <a:rPr lang="en-IN" dirty="0">
                <a:latin typeface="Calibri (Body)"/>
              </a:rPr>
              <a:t>A US wealth management organization wanted to predict the risk in monetary transactions as it saw substantial risk of fraudulent transactions by money transfer company operating in African countries. </a:t>
            </a:r>
          </a:p>
          <a:p>
            <a:pPr marL="0" indent="0">
              <a:buNone/>
            </a:pPr>
            <a:endParaRPr lang="en-IN" dirty="0">
              <a:latin typeface="Calibri (Body)"/>
            </a:endParaRPr>
          </a:p>
          <a:p>
            <a:r>
              <a:rPr lang="en-IN" dirty="0">
                <a:latin typeface="Calibri (Body)"/>
              </a:rPr>
              <a:t>A wind energy company wanted precise prediction of wind detection. It saw significant loss in power production as wind turbine sonic anemometers were not able to capture wind direction accurately.</a:t>
            </a:r>
          </a:p>
        </p:txBody>
      </p:sp>
    </p:spTree>
    <p:extLst>
      <p:ext uri="{BB962C8B-B14F-4D97-AF65-F5344CB8AC3E}">
        <p14:creationId xmlns:p14="http://schemas.microsoft.com/office/powerpoint/2010/main" val="3657759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AD176F-6FD0-4745-B4DE-724EB58ACD52}"/>
              </a:ext>
            </a:extLst>
          </p:cNvPr>
          <p:cNvSpPr>
            <a:spLocks noGrp="1"/>
          </p:cNvSpPr>
          <p:nvPr>
            <p:ph idx="1"/>
          </p:nvPr>
        </p:nvSpPr>
        <p:spPr>
          <a:xfrm>
            <a:off x="525318" y="415898"/>
            <a:ext cx="11125576" cy="590969"/>
          </a:xfrm>
        </p:spPr>
        <p:txBody>
          <a:bodyPr>
            <a:normAutofit/>
          </a:bodyPr>
          <a:lstStyle/>
          <a:p>
            <a:pPr marL="0" indent="0">
              <a:buNone/>
            </a:pPr>
            <a:r>
              <a:rPr lang="en-IN" sz="2800" b="1" dirty="0">
                <a:solidFill>
                  <a:srgbClr val="0070C0"/>
                </a:solidFill>
                <a:latin typeface="Calibri (Body)"/>
              </a:rPr>
              <a:t>Predicting numeric values is done using a technique called Regression.</a:t>
            </a:r>
          </a:p>
        </p:txBody>
      </p:sp>
      <p:graphicFrame>
        <p:nvGraphicFramePr>
          <p:cNvPr id="4" name="Object 3">
            <a:extLst>
              <a:ext uri="{FF2B5EF4-FFF2-40B4-BE49-F238E27FC236}">
                <a16:creationId xmlns:a16="http://schemas.microsoft.com/office/drawing/2014/main" id="{A15589D7-1C6B-415D-BA7C-09B96013D59C}"/>
              </a:ext>
            </a:extLst>
          </p:cNvPr>
          <p:cNvGraphicFramePr>
            <a:graphicFrameLocks noChangeAspect="1"/>
          </p:cNvGraphicFramePr>
          <p:nvPr/>
        </p:nvGraphicFramePr>
        <p:xfrm>
          <a:off x="7643972" y="1119883"/>
          <a:ext cx="2424737" cy="2395257"/>
        </p:xfrm>
        <a:graphic>
          <a:graphicData uri="http://schemas.openxmlformats.org/presentationml/2006/ole">
            <mc:AlternateContent xmlns:mc="http://schemas.openxmlformats.org/markup-compatibility/2006">
              <mc:Choice xmlns:v="urn:schemas-microsoft-com:vml" Requires="v">
                <p:oleObj spid="_x0000_s10248" name="Bitmap Image" r:id="rId3" imgW="2089080" imgH="2063880" progId="Paint.Picture">
                  <p:embed/>
                </p:oleObj>
              </mc:Choice>
              <mc:Fallback>
                <p:oleObj name="Bitmap Image" r:id="rId3" imgW="2089080" imgH="2063880" progId="Paint.Picture">
                  <p:embed/>
                  <p:pic>
                    <p:nvPicPr>
                      <p:cNvPr id="4" name="Object 3">
                        <a:extLst>
                          <a:ext uri="{FF2B5EF4-FFF2-40B4-BE49-F238E27FC236}">
                            <a16:creationId xmlns:a16="http://schemas.microsoft.com/office/drawing/2014/main" id="{A15589D7-1C6B-415D-BA7C-09B96013D59C}"/>
                          </a:ext>
                        </a:extLst>
                      </p:cNvPr>
                      <p:cNvPicPr/>
                      <p:nvPr/>
                    </p:nvPicPr>
                    <p:blipFill>
                      <a:blip r:embed="rId4"/>
                      <a:stretch>
                        <a:fillRect/>
                      </a:stretch>
                    </p:blipFill>
                    <p:spPr>
                      <a:xfrm>
                        <a:off x="7643972" y="1119883"/>
                        <a:ext cx="2424737" cy="239525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9B9675C-6CC1-4AFE-9D70-D84183AAF30E}"/>
              </a:ext>
            </a:extLst>
          </p:cNvPr>
          <p:cNvGraphicFramePr>
            <a:graphicFrameLocks noChangeAspect="1"/>
          </p:cNvGraphicFramePr>
          <p:nvPr/>
        </p:nvGraphicFramePr>
        <p:xfrm>
          <a:off x="6813549" y="4219124"/>
          <a:ext cx="4464050" cy="2152650"/>
        </p:xfrm>
        <a:graphic>
          <a:graphicData uri="http://schemas.openxmlformats.org/presentationml/2006/ole">
            <mc:AlternateContent xmlns:mc="http://schemas.openxmlformats.org/markup-compatibility/2006">
              <mc:Choice xmlns:v="urn:schemas-microsoft-com:vml" Requires="v">
                <p:oleObj spid="_x0000_s10249" name="Bitmap Image" r:id="rId5" imgW="4464000" imgH="2152800" progId="Paint.Picture">
                  <p:embed/>
                </p:oleObj>
              </mc:Choice>
              <mc:Fallback>
                <p:oleObj name="Bitmap Image" r:id="rId5" imgW="4464000" imgH="2152800" progId="Paint.Picture">
                  <p:embed/>
                  <p:pic>
                    <p:nvPicPr>
                      <p:cNvPr id="5" name="Object 4">
                        <a:extLst>
                          <a:ext uri="{FF2B5EF4-FFF2-40B4-BE49-F238E27FC236}">
                            <a16:creationId xmlns:a16="http://schemas.microsoft.com/office/drawing/2014/main" id="{C9B9675C-6CC1-4AFE-9D70-D84183AAF30E}"/>
                          </a:ext>
                        </a:extLst>
                      </p:cNvPr>
                      <p:cNvPicPr/>
                      <p:nvPr/>
                    </p:nvPicPr>
                    <p:blipFill>
                      <a:blip r:embed="rId6"/>
                      <a:stretch>
                        <a:fillRect/>
                      </a:stretch>
                    </p:blipFill>
                    <p:spPr>
                      <a:xfrm>
                        <a:off x="6813549" y="4219124"/>
                        <a:ext cx="4464050" cy="2152650"/>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D78D093-8B39-4DB3-A297-47F02531F193}"/>
              </a:ext>
            </a:extLst>
          </p:cNvPr>
          <p:cNvSpPr txBox="1"/>
          <p:nvPr/>
        </p:nvSpPr>
        <p:spPr>
          <a:xfrm>
            <a:off x="914401" y="1787703"/>
            <a:ext cx="4653286" cy="3046988"/>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Calibri (Body)"/>
              </a:rPr>
              <a:t>Given the past data as shown, how much loan a customer of  age 30 will apply for?</a:t>
            </a:r>
          </a:p>
          <a:p>
            <a:pPr marL="342900" indent="-342900">
              <a:buFont typeface="Arial" panose="020B0604020202020204" pitchFamily="34" charset="0"/>
              <a:buChar char="•"/>
            </a:pPr>
            <a:endParaRPr lang="en-IN" sz="2400" dirty="0">
              <a:latin typeface="Calibri (Body)"/>
            </a:endParaRPr>
          </a:p>
          <a:p>
            <a:pPr marL="342900" indent="-342900">
              <a:buFont typeface="Arial" panose="020B0604020202020204" pitchFamily="34" charset="0"/>
              <a:buChar char="•"/>
            </a:pPr>
            <a:r>
              <a:rPr lang="en-IN" sz="2400" dirty="0">
                <a:latin typeface="Calibri (Body)"/>
              </a:rPr>
              <a:t>Create a model(linear regression) with past data</a:t>
            </a:r>
          </a:p>
          <a:p>
            <a:pPr marL="342900" indent="-342900">
              <a:buFont typeface="Arial" panose="020B0604020202020204" pitchFamily="34" charset="0"/>
              <a:buChar char="•"/>
            </a:pPr>
            <a:endParaRPr lang="en-IN" sz="2400" dirty="0">
              <a:latin typeface="Calibri (Body)"/>
            </a:endParaRPr>
          </a:p>
          <a:p>
            <a:pPr marL="342900" indent="-342900">
              <a:buFont typeface="Arial" panose="020B0604020202020204" pitchFamily="34" charset="0"/>
              <a:buChar char="•"/>
            </a:pPr>
            <a:r>
              <a:rPr lang="en-IN" sz="2400" dirty="0">
                <a:latin typeface="Calibri (Body)"/>
              </a:rPr>
              <a:t>Use the model for predictions.</a:t>
            </a:r>
          </a:p>
        </p:txBody>
      </p:sp>
      <p:sp>
        <p:nvSpPr>
          <p:cNvPr id="6" name="TextBox 5">
            <a:extLst>
              <a:ext uri="{FF2B5EF4-FFF2-40B4-BE49-F238E27FC236}">
                <a16:creationId xmlns:a16="http://schemas.microsoft.com/office/drawing/2014/main" id="{18480470-0F0C-4C4E-8B8E-604F97AE8E22}"/>
              </a:ext>
            </a:extLst>
          </p:cNvPr>
          <p:cNvSpPr txBox="1"/>
          <p:nvPr/>
        </p:nvSpPr>
        <p:spPr>
          <a:xfrm>
            <a:off x="6923525" y="3682466"/>
            <a:ext cx="5268475" cy="369332"/>
          </a:xfrm>
          <a:prstGeom prst="rect">
            <a:avLst/>
          </a:prstGeom>
          <a:noFill/>
        </p:spPr>
        <p:txBody>
          <a:bodyPr wrap="square" rtlCol="0">
            <a:spAutoFit/>
          </a:bodyPr>
          <a:lstStyle/>
          <a:p>
            <a:r>
              <a:rPr lang="en-IN" dirty="0">
                <a:latin typeface="Calibri (Body)"/>
              </a:rPr>
              <a:t>Relation between age and loan amount </a:t>
            </a:r>
          </a:p>
        </p:txBody>
      </p:sp>
    </p:spTree>
    <p:extLst>
      <p:ext uri="{BB962C8B-B14F-4D97-AF65-F5344CB8AC3E}">
        <p14:creationId xmlns:p14="http://schemas.microsoft.com/office/powerpoint/2010/main" val="255480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0E27C97-857D-462C-B026-77E4B4CFF687}"/>
              </a:ext>
            </a:extLst>
          </p:cNvPr>
          <p:cNvGraphicFramePr>
            <a:graphicFrameLocks noChangeAspect="1"/>
          </p:cNvGraphicFramePr>
          <p:nvPr/>
        </p:nvGraphicFramePr>
        <p:xfrm>
          <a:off x="4315146" y="1664145"/>
          <a:ext cx="7750323" cy="4325938"/>
        </p:xfrm>
        <a:graphic>
          <a:graphicData uri="http://schemas.openxmlformats.org/presentationml/2006/ole">
            <mc:AlternateContent xmlns:mc="http://schemas.openxmlformats.org/markup-compatibility/2006">
              <mc:Choice xmlns:v="urn:schemas-microsoft-com:vml" Requires="v">
                <p:oleObj spid="_x0000_s11269" name="Bitmap Image" r:id="rId3" imgW="6496200" imgH="3625920" progId="Paint.Picture">
                  <p:embed/>
                </p:oleObj>
              </mc:Choice>
              <mc:Fallback>
                <p:oleObj name="Bitmap Image" r:id="rId3" imgW="6496200" imgH="3625920" progId="Paint.Picture">
                  <p:embed/>
                  <p:pic>
                    <p:nvPicPr>
                      <p:cNvPr id="4" name="Object 3">
                        <a:extLst>
                          <a:ext uri="{FF2B5EF4-FFF2-40B4-BE49-F238E27FC236}">
                            <a16:creationId xmlns:a16="http://schemas.microsoft.com/office/drawing/2014/main" id="{20E27C97-857D-462C-B026-77E4B4CFF687}"/>
                          </a:ext>
                        </a:extLst>
                      </p:cNvPr>
                      <p:cNvPicPr/>
                      <p:nvPr/>
                    </p:nvPicPr>
                    <p:blipFill>
                      <a:blip r:embed="rId4"/>
                      <a:stretch>
                        <a:fillRect/>
                      </a:stretch>
                    </p:blipFill>
                    <p:spPr>
                      <a:xfrm>
                        <a:off x="4315146" y="1664145"/>
                        <a:ext cx="7750323" cy="432593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63DFF7DA-A822-4531-8215-7A5FABA23DF3}"/>
              </a:ext>
            </a:extLst>
          </p:cNvPr>
          <p:cNvSpPr txBox="1"/>
          <p:nvPr/>
        </p:nvSpPr>
        <p:spPr>
          <a:xfrm>
            <a:off x="708917" y="431514"/>
            <a:ext cx="2490938" cy="707886"/>
          </a:xfrm>
          <a:prstGeom prst="rect">
            <a:avLst/>
          </a:prstGeom>
          <a:noFill/>
        </p:spPr>
        <p:txBody>
          <a:bodyPr wrap="none" rtlCol="0">
            <a:spAutoFit/>
          </a:bodyPr>
          <a:lstStyle/>
          <a:p>
            <a:r>
              <a:rPr lang="en-IN" sz="4000" b="1" dirty="0">
                <a:solidFill>
                  <a:srgbClr val="0070C0"/>
                </a:solidFill>
                <a:latin typeface="Calibri (Body)"/>
              </a:rPr>
              <a:t>Regression</a:t>
            </a:r>
          </a:p>
        </p:txBody>
      </p:sp>
      <p:sp>
        <p:nvSpPr>
          <p:cNvPr id="6" name="TextBox 5">
            <a:extLst>
              <a:ext uri="{FF2B5EF4-FFF2-40B4-BE49-F238E27FC236}">
                <a16:creationId xmlns:a16="http://schemas.microsoft.com/office/drawing/2014/main" id="{7700762B-7FB2-402A-840D-7904C23A34D4}"/>
              </a:ext>
            </a:extLst>
          </p:cNvPr>
          <p:cNvSpPr txBox="1"/>
          <p:nvPr/>
        </p:nvSpPr>
        <p:spPr>
          <a:xfrm>
            <a:off x="5834466" y="867917"/>
            <a:ext cx="5268475" cy="461665"/>
          </a:xfrm>
          <a:prstGeom prst="rect">
            <a:avLst/>
          </a:prstGeom>
          <a:noFill/>
        </p:spPr>
        <p:txBody>
          <a:bodyPr wrap="square" rtlCol="0">
            <a:spAutoFit/>
          </a:bodyPr>
          <a:lstStyle/>
          <a:p>
            <a:r>
              <a:rPr lang="en-IN" sz="2400" dirty="0">
                <a:latin typeface="Calibri (Body)"/>
              </a:rPr>
              <a:t>Relation between age and loan amount </a:t>
            </a:r>
          </a:p>
        </p:txBody>
      </p:sp>
      <p:sp>
        <p:nvSpPr>
          <p:cNvPr id="2" name="TextBox 1">
            <a:extLst>
              <a:ext uri="{FF2B5EF4-FFF2-40B4-BE49-F238E27FC236}">
                <a16:creationId xmlns:a16="http://schemas.microsoft.com/office/drawing/2014/main" id="{813848F8-7AE7-43A9-9188-0B8731775954}"/>
              </a:ext>
            </a:extLst>
          </p:cNvPr>
          <p:cNvSpPr txBox="1"/>
          <p:nvPr/>
        </p:nvSpPr>
        <p:spPr>
          <a:xfrm>
            <a:off x="462337" y="1797975"/>
            <a:ext cx="3503488" cy="1323439"/>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Calibri (Body)"/>
              </a:rPr>
              <a:t>This concept is used in forecasting such as demand forecasting, stock market, forex etc.</a:t>
            </a:r>
          </a:p>
        </p:txBody>
      </p:sp>
    </p:spTree>
    <p:extLst>
      <p:ext uri="{BB962C8B-B14F-4D97-AF65-F5344CB8AC3E}">
        <p14:creationId xmlns:p14="http://schemas.microsoft.com/office/powerpoint/2010/main" val="3575274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5FED0FC-EC91-40B8-95AF-CBE38C2D4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45" y="314925"/>
            <a:ext cx="4980291" cy="622814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891448B-6DC2-4393-A292-90AD1F9580F4}"/>
              </a:ext>
            </a:extLst>
          </p:cNvPr>
          <p:cNvSpPr>
            <a:spLocks noGrp="1"/>
          </p:cNvSpPr>
          <p:nvPr>
            <p:ph idx="1"/>
          </p:nvPr>
        </p:nvSpPr>
        <p:spPr>
          <a:xfrm>
            <a:off x="770562" y="1731198"/>
            <a:ext cx="8733033" cy="3000052"/>
          </a:xfrm>
        </p:spPr>
        <p:txBody>
          <a:bodyPr>
            <a:normAutofit/>
          </a:bodyPr>
          <a:lstStyle/>
          <a:p>
            <a:pPr marL="0" indent="0">
              <a:buNone/>
            </a:pPr>
            <a:r>
              <a:rPr lang="en-IN" sz="4400" b="1" dirty="0">
                <a:solidFill>
                  <a:srgbClr val="0070C0"/>
                </a:solidFill>
                <a:latin typeface="Calibri (Body)"/>
              </a:rPr>
              <a:t>Machine learning concepts</a:t>
            </a:r>
          </a:p>
          <a:p>
            <a:pPr marL="0" indent="0">
              <a:lnSpc>
                <a:spcPct val="100000"/>
              </a:lnSpc>
              <a:spcBef>
                <a:spcPts val="0"/>
              </a:spcBef>
              <a:buNone/>
            </a:pPr>
            <a:r>
              <a:rPr lang="en-IN" sz="1800" dirty="0">
                <a:solidFill>
                  <a:srgbClr val="C00000"/>
                </a:solidFill>
                <a:latin typeface="Calibri (Body)"/>
              </a:rPr>
              <a:t>What is the probability that:</a:t>
            </a:r>
          </a:p>
          <a:p>
            <a:pPr>
              <a:lnSpc>
                <a:spcPct val="100000"/>
              </a:lnSpc>
              <a:spcBef>
                <a:spcPts val="0"/>
              </a:spcBef>
            </a:pPr>
            <a:r>
              <a:rPr lang="en-IN" sz="1800" dirty="0">
                <a:solidFill>
                  <a:srgbClr val="C00000"/>
                </a:solidFill>
                <a:latin typeface="Calibri (Body)"/>
              </a:rPr>
              <a:t>The object is of type A?</a:t>
            </a:r>
          </a:p>
          <a:p>
            <a:pPr>
              <a:lnSpc>
                <a:spcPct val="100000"/>
              </a:lnSpc>
              <a:spcBef>
                <a:spcPts val="0"/>
              </a:spcBef>
            </a:pPr>
            <a:r>
              <a:rPr lang="en-IN" sz="1800" dirty="0">
                <a:solidFill>
                  <a:srgbClr val="C00000"/>
                </a:solidFill>
                <a:latin typeface="Calibri (Body)"/>
              </a:rPr>
              <a:t>Event A will happen?</a:t>
            </a:r>
          </a:p>
          <a:p>
            <a:pPr marL="0" indent="0">
              <a:buNone/>
            </a:pPr>
            <a:endParaRPr lang="en-IN" dirty="0">
              <a:latin typeface="Calibri (Body)"/>
            </a:endParaRPr>
          </a:p>
        </p:txBody>
      </p:sp>
    </p:spTree>
    <p:extLst>
      <p:ext uri="{BB962C8B-B14F-4D97-AF65-F5344CB8AC3E}">
        <p14:creationId xmlns:p14="http://schemas.microsoft.com/office/powerpoint/2010/main" val="970187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555D71-DC87-4E46-B002-DCF75AECD411}"/>
              </a:ext>
            </a:extLst>
          </p:cNvPr>
          <p:cNvSpPr>
            <a:spLocks noGrp="1"/>
          </p:cNvSpPr>
          <p:nvPr>
            <p:ph idx="1"/>
          </p:nvPr>
        </p:nvSpPr>
        <p:spPr>
          <a:xfrm>
            <a:off x="556140" y="446720"/>
            <a:ext cx="11320785" cy="4885567"/>
          </a:xfrm>
        </p:spPr>
        <p:txBody>
          <a:bodyPr>
            <a:normAutofit/>
          </a:bodyPr>
          <a:lstStyle/>
          <a:p>
            <a:pPr marL="0" indent="0">
              <a:buNone/>
            </a:pPr>
            <a:r>
              <a:rPr lang="en-IN" sz="2800" b="1" dirty="0">
                <a:solidFill>
                  <a:srgbClr val="0070C0"/>
                </a:solidFill>
                <a:latin typeface="Calibri (Body)"/>
              </a:rPr>
              <a:t>What do we want to know about these events?</a:t>
            </a:r>
          </a:p>
          <a:p>
            <a:pPr marL="0" indent="0">
              <a:buNone/>
            </a:pPr>
            <a:endParaRPr lang="en-IN" sz="2800" dirty="0">
              <a:solidFill>
                <a:srgbClr val="0070C0"/>
              </a:solidFill>
              <a:latin typeface="Calibri (Body)"/>
            </a:endParaRPr>
          </a:p>
          <a:p>
            <a:r>
              <a:rPr lang="en-IN" sz="2400" dirty="0">
                <a:latin typeface="Calibri (Body)"/>
              </a:rPr>
              <a:t>Xerox research problem: Based on the medical test parameters, what are the chances that a patient admitted to the ICU will survive?</a:t>
            </a:r>
          </a:p>
          <a:p>
            <a:endParaRPr lang="en-IN" sz="2400" dirty="0">
              <a:latin typeface="Calibri (Body)"/>
            </a:endParaRPr>
          </a:p>
          <a:p>
            <a:r>
              <a:rPr lang="en-IN" sz="2400" dirty="0">
                <a:latin typeface="Calibri (Body)"/>
              </a:rPr>
              <a:t>Based on the given data – personal and financial, what is the likelihood that this person will default in his EMI payment?</a:t>
            </a:r>
          </a:p>
          <a:p>
            <a:endParaRPr lang="en-IN" sz="2400" dirty="0">
              <a:latin typeface="Calibri (Body)"/>
            </a:endParaRPr>
          </a:p>
          <a:p>
            <a:r>
              <a:rPr lang="en-IN" sz="2400" dirty="0">
                <a:latin typeface="Calibri (Body)"/>
              </a:rPr>
              <a:t>Given the transaction data (amount, time, place to transfer, transaction history), what us the probability that the transaction is fraudulent?</a:t>
            </a:r>
          </a:p>
          <a:p>
            <a:pPr marL="0" indent="0">
              <a:buNone/>
            </a:pPr>
            <a:endParaRPr lang="en-IN" sz="2800" dirty="0">
              <a:latin typeface="Calibri (Body)"/>
            </a:endParaRPr>
          </a:p>
          <a:p>
            <a:pPr marL="0" indent="0">
              <a:buNone/>
            </a:pPr>
            <a:endParaRPr lang="en-IN" sz="2400" dirty="0">
              <a:latin typeface="Calibri (Body)"/>
            </a:endParaRPr>
          </a:p>
        </p:txBody>
      </p:sp>
    </p:spTree>
    <p:extLst>
      <p:ext uri="{BB962C8B-B14F-4D97-AF65-F5344CB8AC3E}">
        <p14:creationId xmlns:p14="http://schemas.microsoft.com/office/powerpoint/2010/main" val="2838603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314B64A-2C56-4EF2-BCC9-1323E9C08D5A}"/>
              </a:ext>
            </a:extLst>
          </p:cNvPr>
          <p:cNvSpPr>
            <a:spLocks noGrp="1"/>
          </p:cNvSpPr>
          <p:nvPr>
            <p:ph idx="1"/>
          </p:nvPr>
        </p:nvSpPr>
        <p:spPr>
          <a:xfrm>
            <a:off x="556140" y="446720"/>
            <a:ext cx="11320785" cy="2491689"/>
          </a:xfrm>
        </p:spPr>
        <p:txBody>
          <a:bodyPr>
            <a:normAutofit fontScale="92500" lnSpcReduction="20000"/>
          </a:bodyPr>
          <a:lstStyle/>
          <a:p>
            <a:pPr marL="0" indent="0">
              <a:buNone/>
            </a:pPr>
            <a:r>
              <a:rPr lang="en-IN" sz="2800" b="1" dirty="0">
                <a:solidFill>
                  <a:srgbClr val="0070C0"/>
                </a:solidFill>
                <a:latin typeface="Calibri (Body)"/>
              </a:rPr>
              <a:t>Logistic regression is about estimating the probability of an event</a:t>
            </a:r>
          </a:p>
          <a:p>
            <a:endParaRPr lang="en-IN" dirty="0">
              <a:latin typeface="Calibri (Body)"/>
            </a:endParaRPr>
          </a:p>
          <a:p>
            <a:r>
              <a:rPr lang="en-IN" sz="2400" dirty="0">
                <a:latin typeface="Calibri (Body)"/>
              </a:rPr>
              <a:t>The data shows the incidence of Coronary heart disease (CHD) for patients across ages between 20 and 69 years.</a:t>
            </a:r>
          </a:p>
          <a:p>
            <a:r>
              <a:rPr lang="en-IN" sz="2400" dirty="0">
                <a:latin typeface="Calibri (Body)"/>
              </a:rPr>
              <a:t>Logistic regression model is built to predict the prob. Of CHD for any patient given age of the patient.</a:t>
            </a:r>
          </a:p>
          <a:p>
            <a:r>
              <a:rPr lang="en-IN" sz="2400" dirty="0">
                <a:latin typeface="Calibri (Body)"/>
              </a:rPr>
              <a:t>This is done using a sigmoid function that converts the occurrence of event into probability.</a:t>
            </a:r>
          </a:p>
          <a:p>
            <a:pPr marL="0" indent="0">
              <a:buNone/>
            </a:pPr>
            <a:endParaRPr lang="en-IN" sz="2400" dirty="0">
              <a:latin typeface="Calibri (Body)"/>
            </a:endParaRPr>
          </a:p>
        </p:txBody>
      </p:sp>
      <p:graphicFrame>
        <p:nvGraphicFramePr>
          <p:cNvPr id="5" name="Object 4">
            <a:extLst>
              <a:ext uri="{FF2B5EF4-FFF2-40B4-BE49-F238E27FC236}">
                <a16:creationId xmlns:a16="http://schemas.microsoft.com/office/drawing/2014/main" id="{0FC3C61C-0C6E-4D62-ACF7-7F7F77E60046}"/>
              </a:ext>
            </a:extLst>
          </p:cNvPr>
          <p:cNvGraphicFramePr>
            <a:graphicFrameLocks noChangeAspect="1"/>
          </p:cNvGraphicFramePr>
          <p:nvPr/>
        </p:nvGraphicFramePr>
        <p:xfrm>
          <a:off x="2841233" y="3042310"/>
          <a:ext cx="2154184" cy="3384550"/>
        </p:xfrm>
        <a:graphic>
          <a:graphicData uri="http://schemas.openxmlformats.org/presentationml/2006/ole">
            <mc:AlternateContent xmlns:mc="http://schemas.openxmlformats.org/markup-compatibility/2006">
              <mc:Choice xmlns:v="urn:schemas-microsoft-com:vml" Requires="v">
                <p:oleObj spid="_x0000_s12296" name="Bitmap Image" r:id="rId3" imgW="1479600" imgH="3384720" progId="Paint.Picture">
                  <p:embed/>
                </p:oleObj>
              </mc:Choice>
              <mc:Fallback>
                <p:oleObj name="Bitmap Image" r:id="rId3" imgW="1479600" imgH="3384720" progId="Paint.Picture">
                  <p:embed/>
                  <p:pic>
                    <p:nvPicPr>
                      <p:cNvPr id="5" name="Object 4">
                        <a:extLst>
                          <a:ext uri="{FF2B5EF4-FFF2-40B4-BE49-F238E27FC236}">
                            <a16:creationId xmlns:a16="http://schemas.microsoft.com/office/drawing/2014/main" id="{0FC3C61C-0C6E-4D62-ACF7-7F7F77E60046}"/>
                          </a:ext>
                        </a:extLst>
                      </p:cNvPr>
                      <p:cNvPicPr/>
                      <p:nvPr/>
                    </p:nvPicPr>
                    <p:blipFill>
                      <a:blip r:embed="rId4"/>
                      <a:stretch>
                        <a:fillRect/>
                      </a:stretch>
                    </p:blipFill>
                    <p:spPr>
                      <a:xfrm>
                        <a:off x="2841233" y="3042310"/>
                        <a:ext cx="2154184" cy="33845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655B14F-10A4-410C-B417-EF4986006EEC}"/>
              </a:ext>
            </a:extLst>
          </p:cNvPr>
          <p:cNvGraphicFramePr>
            <a:graphicFrameLocks noChangeAspect="1"/>
          </p:cNvGraphicFramePr>
          <p:nvPr/>
        </p:nvGraphicFramePr>
        <p:xfrm>
          <a:off x="4995417" y="3042310"/>
          <a:ext cx="5895190" cy="3454115"/>
        </p:xfrm>
        <a:graphic>
          <a:graphicData uri="http://schemas.openxmlformats.org/presentationml/2006/ole">
            <mc:AlternateContent xmlns:mc="http://schemas.openxmlformats.org/markup-compatibility/2006">
              <mc:Choice xmlns:v="urn:schemas-microsoft-com:vml" Requires="v">
                <p:oleObj spid="_x0000_s12297" name="Bitmap Image" r:id="rId5" imgW="4235400" imgH="3753000" progId="Paint.Picture">
                  <p:embed/>
                </p:oleObj>
              </mc:Choice>
              <mc:Fallback>
                <p:oleObj name="Bitmap Image" r:id="rId5" imgW="4235400" imgH="3753000" progId="Paint.Picture">
                  <p:embed/>
                  <p:pic>
                    <p:nvPicPr>
                      <p:cNvPr id="6" name="Object 5">
                        <a:extLst>
                          <a:ext uri="{FF2B5EF4-FFF2-40B4-BE49-F238E27FC236}">
                            <a16:creationId xmlns:a16="http://schemas.microsoft.com/office/drawing/2014/main" id="{9655B14F-10A4-410C-B417-EF4986006EEC}"/>
                          </a:ext>
                        </a:extLst>
                      </p:cNvPr>
                      <p:cNvPicPr/>
                      <p:nvPr/>
                    </p:nvPicPr>
                    <p:blipFill>
                      <a:blip r:embed="rId6"/>
                      <a:stretch>
                        <a:fillRect/>
                      </a:stretch>
                    </p:blipFill>
                    <p:spPr>
                      <a:xfrm>
                        <a:off x="4995417" y="3042310"/>
                        <a:ext cx="5895190" cy="3454115"/>
                      </a:xfrm>
                      <a:prstGeom prst="rect">
                        <a:avLst/>
                      </a:prstGeom>
                    </p:spPr>
                  </p:pic>
                </p:oleObj>
              </mc:Fallback>
            </mc:AlternateContent>
          </a:graphicData>
        </a:graphic>
      </p:graphicFrame>
    </p:spTree>
    <p:extLst>
      <p:ext uri="{BB962C8B-B14F-4D97-AF65-F5344CB8AC3E}">
        <p14:creationId xmlns:p14="http://schemas.microsoft.com/office/powerpoint/2010/main" val="2419990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8BB3394-A9C9-4F59-A238-57F0BFD9FB7C}"/>
              </a:ext>
            </a:extLst>
          </p:cNvPr>
          <p:cNvSpPr>
            <a:spLocks noGrp="1"/>
          </p:cNvSpPr>
          <p:nvPr>
            <p:ph idx="1"/>
          </p:nvPr>
        </p:nvSpPr>
        <p:spPr>
          <a:xfrm>
            <a:off x="525318" y="415898"/>
            <a:ext cx="11125576" cy="590969"/>
          </a:xfrm>
        </p:spPr>
        <p:txBody>
          <a:bodyPr>
            <a:normAutofit/>
          </a:bodyPr>
          <a:lstStyle/>
          <a:p>
            <a:pPr marL="0" indent="0">
              <a:buNone/>
            </a:pPr>
            <a:r>
              <a:rPr lang="en-IN" sz="2800" b="1" dirty="0">
                <a:solidFill>
                  <a:srgbClr val="0070C0"/>
                </a:solidFill>
                <a:latin typeface="Calibri (Body)"/>
              </a:rPr>
              <a:t>Logistic Regression is about estimating the probability of an event.</a:t>
            </a:r>
          </a:p>
        </p:txBody>
      </p:sp>
      <p:sp>
        <p:nvSpPr>
          <p:cNvPr id="3" name="TextBox 2">
            <a:extLst>
              <a:ext uri="{FF2B5EF4-FFF2-40B4-BE49-F238E27FC236}">
                <a16:creationId xmlns:a16="http://schemas.microsoft.com/office/drawing/2014/main" id="{94F2DC09-4CF4-445F-8868-88A047B4EB04}"/>
              </a:ext>
            </a:extLst>
          </p:cNvPr>
          <p:cNvSpPr txBox="1"/>
          <p:nvPr/>
        </p:nvSpPr>
        <p:spPr>
          <a:xfrm>
            <a:off x="369871" y="1335640"/>
            <a:ext cx="5726130" cy="5016758"/>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effectLst/>
                <a:latin typeface="Calibri (Body)"/>
              </a:rPr>
              <a:t>Finding the probability for a given data to belong to a particular class.</a:t>
            </a:r>
          </a:p>
          <a:p>
            <a:pPr marL="342900" indent="-342900">
              <a:buFont typeface="Arial" panose="020B0604020202020204" pitchFamily="34" charset="0"/>
              <a:buChar char="•"/>
            </a:pPr>
            <a:endParaRPr lang="en-US" sz="2000" b="0" i="0" dirty="0">
              <a:effectLst/>
              <a:latin typeface="Calibri (Body)"/>
            </a:endParaRPr>
          </a:p>
          <a:p>
            <a:pPr marL="342900" indent="-342900">
              <a:buFont typeface="Arial" panose="020B0604020202020204" pitchFamily="34" charset="0"/>
              <a:buChar char="•"/>
            </a:pPr>
            <a:r>
              <a:rPr lang="en-US" sz="2000" b="0" i="0" dirty="0">
                <a:effectLst/>
                <a:latin typeface="Calibri (Body)"/>
              </a:rPr>
              <a:t>A special function called logistic function is used (‘S’ shaped), shown in the diagram</a:t>
            </a:r>
          </a:p>
          <a:p>
            <a:pPr marL="342900" indent="-342900">
              <a:buFont typeface="Arial" panose="020B0604020202020204" pitchFamily="34" charset="0"/>
              <a:buChar char="•"/>
            </a:pPr>
            <a:endParaRPr lang="en-US" sz="2000" b="0" i="0" dirty="0">
              <a:effectLst/>
              <a:latin typeface="Calibri (Body)"/>
            </a:endParaRPr>
          </a:p>
          <a:p>
            <a:pPr marL="342900" indent="-342900">
              <a:buFont typeface="Arial" panose="020B0604020202020204" pitchFamily="34" charset="0"/>
              <a:buChar char="•"/>
            </a:pPr>
            <a:r>
              <a:rPr lang="en-US" sz="2000" b="0" i="0" dirty="0">
                <a:effectLst/>
                <a:latin typeface="Calibri (Body)"/>
              </a:rPr>
              <a:t>From the diagram, can you observe that the y-value lies between 0 and 1.–Can I use this value as probability.</a:t>
            </a:r>
          </a:p>
          <a:p>
            <a:pPr marL="342900" indent="-342900">
              <a:buFont typeface="Arial" panose="020B0604020202020204" pitchFamily="34" charset="0"/>
              <a:buChar char="•"/>
            </a:pPr>
            <a:endParaRPr lang="en-US" sz="2000" b="0" i="0" dirty="0">
              <a:effectLst/>
              <a:latin typeface="Calibri (Body)"/>
            </a:endParaRPr>
          </a:p>
          <a:p>
            <a:pPr marL="342900" indent="-342900">
              <a:buFont typeface="Arial" panose="020B0604020202020204" pitchFamily="34" charset="0"/>
              <a:buChar char="•"/>
            </a:pPr>
            <a:r>
              <a:rPr lang="en-US" sz="2000" b="0" i="0" dirty="0">
                <a:effectLst/>
                <a:latin typeface="Calibri (Body)"/>
              </a:rPr>
              <a:t>Independent variable is quantitative and response variable is qualitative.</a:t>
            </a:r>
          </a:p>
          <a:p>
            <a:pPr marL="342900" indent="-342900">
              <a:buFont typeface="Arial" panose="020B0604020202020204" pitchFamily="34" charset="0"/>
              <a:buChar char="•"/>
            </a:pPr>
            <a:endParaRPr lang="en-US" sz="2000" b="0" i="0" dirty="0">
              <a:effectLst/>
              <a:latin typeface="Calibri (Body)"/>
            </a:endParaRPr>
          </a:p>
          <a:p>
            <a:pPr marL="342900" indent="-342900">
              <a:buFont typeface="Arial" panose="020B0604020202020204" pitchFamily="34" charset="0"/>
              <a:buChar char="•"/>
            </a:pPr>
            <a:r>
              <a:rPr lang="en-US" sz="2000" b="0" i="0" dirty="0">
                <a:effectLst/>
                <a:latin typeface="Calibri (Body)"/>
              </a:rPr>
              <a:t>It is useful to find the probability of loan to be sanctioned for an applicant whose age is 45 and seeking a loan amount of $3000</a:t>
            </a:r>
            <a:endParaRPr lang="en-IN" sz="2000" dirty="0">
              <a:latin typeface="Calibri (Body)"/>
            </a:endParaRPr>
          </a:p>
        </p:txBody>
      </p:sp>
      <p:graphicFrame>
        <p:nvGraphicFramePr>
          <p:cNvPr id="4" name="Object 3">
            <a:extLst>
              <a:ext uri="{FF2B5EF4-FFF2-40B4-BE49-F238E27FC236}">
                <a16:creationId xmlns:a16="http://schemas.microsoft.com/office/drawing/2014/main" id="{1CA6883F-51F2-4BD0-AC06-3718A93E5B08}"/>
              </a:ext>
            </a:extLst>
          </p:cNvPr>
          <p:cNvGraphicFramePr>
            <a:graphicFrameLocks noChangeAspect="1"/>
          </p:cNvGraphicFramePr>
          <p:nvPr/>
        </p:nvGraphicFramePr>
        <p:xfrm>
          <a:off x="6371440" y="1174750"/>
          <a:ext cx="4565650" cy="2254250"/>
        </p:xfrm>
        <a:graphic>
          <a:graphicData uri="http://schemas.openxmlformats.org/presentationml/2006/ole">
            <mc:AlternateContent xmlns:mc="http://schemas.openxmlformats.org/markup-compatibility/2006">
              <mc:Choice xmlns:v="urn:schemas-microsoft-com:vml" Requires="v">
                <p:oleObj spid="_x0000_s13320" name="Bitmap Image" r:id="rId3" imgW="4565520" imgH="2254320" progId="Paint.Picture">
                  <p:embed/>
                </p:oleObj>
              </mc:Choice>
              <mc:Fallback>
                <p:oleObj name="Bitmap Image" r:id="rId3" imgW="4565520" imgH="2254320" progId="Paint.Picture">
                  <p:embed/>
                  <p:pic>
                    <p:nvPicPr>
                      <p:cNvPr id="4" name="Object 3">
                        <a:extLst>
                          <a:ext uri="{FF2B5EF4-FFF2-40B4-BE49-F238E27FC236}">
                            <a16:creationId xmlns:a16="http://schemas.microsoft.com/office/drawing/2014/main" id="{1CA6883F-51F2-4BD0-AC06-3718A93E5B08}"/>
                          </a:ext>
                        </a:extLst>
                      </p:cNvPr>
                      <p:cNvPicPr/>
                      <p:nvPr/>
                    </p:nvPicPr>
                    <p:blipFill>
                      <a:blip r:embed="rId4"/>
                      <a:stretch>
                        <a:fillRect/>
                      </a:stretch>
                    </p:blipFill>
                    <p:spPr>
                      <a:xfrm>
                        <a:off x="6371440" y="1174750"/>
                        <a:ext cx="4565650" cy="225425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60BCC79-810D-460F-B137-74B8CA8710A7}"/>
              </a:ext>
            </a:extLst>
          </p:cNvPr>
          <p:cNvGraphicFramePr>
            <a:graphicFrameLocks noChangeAspect="1"/>
          </p:cNvGraphicFramePr>
          <p:nvPr/>
        </p:nvGraphicFramePr>
        <p:xfrm>
          <a:off x="6987390" y="3844019"/>
          <a:ext cx="3333750" cy="2368550"/>
        </p:xfrm>
        <a:graphic>
          <a:graphicData uri="http://schemas.openxmlformats.org/presentationml/2006/ole">
            <mc:AlternateContent xmlns:mc="http://schemas.openxmlformats.org/markup-compatibility/2006">
              <mc:Choice xmlns:v="urn:schemas-microsoft-com:vml" Requires="v">
                <p:oleObj spid="_x0000_s13321" name="Bitmap Image" r:id="rId5" imgW="3333600" imgH="2368440" progId="Paint.Picture">
                  <p:embed/>
                </p:oleObj>
              </mc:Choice>
              <mc:Fallback>
                <p:oleObj name="Bitmap Image" r:id="rId5" imgW="3333600" imgH="2368440" progId="Paint.Picture">
                  <p:embed/>
                  <p:pic>
                    <p:nvPicPr>
                      <p:cNvPr id="5" name="Object 4">
                        <a:extLst>
                          <a:ext uri="{FF2B5EF4-FFF2-40B4-BE49-F238E27FC236}">
                            <a16:creationId xmlns:a16="http://schemas.microsoft.com/office/drawing/2014/main" id="{360BCC79-810D-460F-B137-74B8CA8710A7}"/>
                          </a:ext>
                        </a:extLst>
                      </p:cNvPr>
                      <p:cNvPicPr/>
                      <p:nvPr/>
                    </p:nvPicPr>
                    <p:blipFill>
                      <a:blip r:embed="rId6"/>
                      <a:stretch>
                        <a:fillRect/>
                      </a:stretch>
                    </p:blipFill>
                    <p:spPr>
                      <a:xfrm>
                        <a:off x="6987390" y="3844019"/>
                        <a:ext cx="3333750" cy="2368550"/>
                      </a:xfrm>
                      <a:prstGeom prst="rect">
                        <a:avLst/>
                      </a:prstGeom>
                    </p:spPr>
                  </p:pic>
                </p:oleObj>
              </mc:Fallback>
            </mc:AlternateContent>
          </a:graphicData>
        </a:graphic>
      </p:graphicFrame>
    </p:spTree>
    <p:extLst>
      <p:ext uri="{BB962C8B-B14F-4D97-AF65-F5344CB8AC3E}">
        <p14:creationId xmlns:p14="http://schemas.microsoft.com/office/powerpoint/2010/main" val="3995978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5FED0FC-EC91-40B8-95AF-CBE38C2D4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45" y="314925"/>
            <a:ext cx="4980291" cy="622814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891448B-6DC2-4393-A292-90AD1F9580F4}"/>
              </a:ext>
            </a:extLst>
          </p:cNvPr>
          <p:cNvSpPr>
            <a:spLocks noGrp="1"/>
          </p:cNvSpPr>
          <p:nvPr>
            <p:ph idx="1"/>
          </p:nvPr>
        </p:nvSpPr>
        <p:spPr>
          <a:xfrm>
            <a:off x="770562" y="1731198"/>
            <a:ext cx="8733033" cy="3000052"/>
          </a:xfrm>
        </p:spPr>
        <p:txBody>
          <a:bodyPr>
            <a:normAutofit/>
          </a:bodyPr>
          <a:lstStyle/>
          <a:p>
            <a:pPr marL="0" indent="0">
              <a:buNone/>
            </a:pPr>
            <a:r>
              <a:rPr lang="en-IN" sz="4400" b="1" dirty="0">
                <a:solidFill>
                  <a:srgbClr val="0070C0"/>
                </a:solidFill>
                <a:latin typeface="Calibri (Body)"/>
              </a:rPr>
              <a:t>Machine learning concepts</a:t>
            </a:r>
          </a:p>
          <a:p>
            <a:pPr marL="0" indent="0">
              <a:buNone/>
            </a:pPr>
            <a:r>
              <a:rPr lang="en-IN" sz="2400" dirty="0">
                <a:solidFill>
                  <a:srgbClr val="C00000"/>
                </a:solidFill>
                <a:latin typeface="Calibri (Body)"/>
              </a:rPr>
              <a:t>Is the data structured as groups?</a:t>
            </a:r>
            <a:endParaRPr lang="en-IN" dirty="0">
              <a:solidFill>
                <a:srgbClr val="C00000"/>
              </a:solidFill>
              <a:latin typeface="Calibri (Body)"/>
            </a:endParaRPr>
          </a:p>
        </p:txBody>
      </p:sp>
    </p:spTree>
    <p:extLst>
      <p:ext uri="{BB962C8B-B14F-4D97-AF65-F5344CB8AC3E}">
        <p14:creationId xmlns:p14="http://schemas.microsoft.com/office/powerpoint/2010/main" val="73896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99F5BBEC-4720-455F-B27C-9CF05FB05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491" y="1005846"/>
            <a:ext cx="7469313" cy="58521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361E21-AD4B-46B8-B469-F05DEAE096E9}"/>
              </a:ext>
            </a:extLst>
          </p:cNvPr>
          <p:cNvSpPr txBox="1"/>
          <p:nvPr/>
        </p:nvSpPr>
        <p:spPr>
          <a:xfrm>
            <a:off x="0" y="421071"/>
            <a:ext cx="12192000" cy="584775"/>
          </a:xfrm>
          <a:prstGeom prst="rect">
            <a:avLst/>
          </a:prstGeom>
          <a:noFill/>
        </p:spPr>
        <p:txBody>
          <a:bodyPr wrap="square" rtlCol="0">
            <a:spAutoFit/>
          </a:bodyPr>
          <a:lstStyle/>
          <a:p>
            <a:pPr algn="ctr"/>
            <a:r>
              <a:rPr lang="en-IN" sz="3200" b="1" dirty="0">
                <a:solidFill>
                  <a:srgbClr val="004DA1"/>
                </a:solidFill>
                <a:latin typeface="Calibri (Body)"/>
              </a:rPr>
              <a:t>Can a machine beat humans in medical expertise?</a:t>
            </a:r>
          </a:p>
        </p:txBody>
      </p:sp>
      <p:sp>
        <p:nvSpPr>
          <p:cNvPr id="5" name="TextBox 4">
            <a:extLst>
              <a:ext uri="{FF2B5EF4-FFF2-40B4-BE49-F238E27FC236}">
                <a16:creationId xmlns:a16="http://schemas.microsoft.com/office/drawing/2014/main" id="{8034E965-F4B4-4091-AA81-3F8744158963}"/>
              </a:ext>
            </a:extLst>
          </p:cNvPr>
          <p:cNvSpPr txBox="1"/>
          <p:nvPr/>
        </p:nvSpPr>
        <p:spPr>
          <a:xfrm>
            <a:off x="145827" y="2197893"/>
            <a:ext cx="3289741" cy="1785104"/>
          </a:xfrm>
          <a:prstGeom prst="rect">
            <a:avLst/>
          </a:prstGeom>
          <a:noFill/>
        </p:spPr>
        <p:txBody>
          <a:bodyPr wrap="square" rtlCol="0">
            <a:spAutoFit/>
          </a:bodyPr>
          <a:lstStyle/>
          <a:p>
            <a:r>
              <a:rPr lang="en-IN" sz="2200" dirty="0">
                <a:latin typeface="Calibri (Body)"/>
              </a:rPr>
              <a:t>Doctors at the University of Tokyo tried for many months to diagnose the disease a lady had. They were unsuccessful.</a:t>
            </a:r>
          </a:p>
        </p:txBody>
      </p:sp>
      <p:sp>
        <p:nvSpPr>
          <p:cNvPr id="8" name="TextBox 7">
            <a:extLst>
              <a:ext uri="{FF2B5EF4-FFF2-40B4-BE49-F238E27FC236}">
                <a16:creationId xmlns:a16="http://schemas.microsoft.com/office/drawing/2014/main" id="{AA85D2FD-6715-47E7-955B-8FE092DD8437}"/>
              </a:ext>
            </a:extLst>
          </p:cNvPr>
          <p:cNvSpPr txBox="1"/>
          <p:nvPr/>
        </p:nvSpPr>
        <p:spPr>
          <a:xfrm>
            <a:off x="7931385" y="2197893"/>
            <a:ext cx="4062248" cy="2462213"/>
          </a:xfrm>
          <a:prstGeom prst="rect">
            <a:avLst/>
          </a:prstGeom>
          <a:noFill/>
        </p:spPr>
        <p:txBody>
          <a:bodyPr wrap="square" rtlCol="0">
            <a:spAutoFit/>
          </a:bodyPr>
          <a:lstStyle/>
          <a:p>
            <a:r>
              <a:rPr lang="en-IN" sz="2200" dirty="0">
                <a:latin typeface="Calibri (Body)"/>
              </a:rPr>
              <a:t>A machine successfully diagnosed it as a rare form of leukemia in minutes. It spent just 10 minutes cross-referencing the patient’s genetic changes with 20 million cancer research papers. The finding was a life saver.</a:t>
            </a:r>
          </a:p>
        </p:txBody>
      </p:sp>
    </p:spTree>
    <p:extLst>
      <p:ext uri="{BB962C8B-B14F-4D97-AF65-F5344CB8AC3E}">
        <p14:creationId xmlns:p14="http://schemas.microsoft.com/office/powerpoint/2010/main" val="3233054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8AEEFA-876B-4D81-9912-6867F6D4170F}"/>
              </a:ext>
            </a:extLst>
          </p:cNvPr>
          <p:cNvSpPr>
            <a:spLocks noGrp="1"/>
          </p:cNvSpPr>
          <p:nvPr>
            <p:ph idx="1"/>
          </p:nvPr>
        </p:nvSpPr>
        <p:spPr>
          <a:xfrm>
            <a:off x="556140" y="446720"/>
            <a:ext cx="11320785" cy="4885567"/>
          </a:xfrm>
        </p:spPr>
        <p:txBody>
          <a:bodyPr>
            <a:normAutofit lnSpcReduction="10000"/>
          </a:bodyPr>
          <a:lstStyle/>
          <a:p>
            <a:pPr marL="0" indent="0">
              <a:buNone/>
            </a:pPr>
            <a:r>
              <a:rPr lang="en-IN" sz="2800" b="1" dirty="0">
                <a:solidFill>
                  <a:srgbClr val="0070C0"/>
                </a:solidFill>
                <a:latin typeface="Calibri (Body)"/>
              </a:rPr>
              <a:t>How to gain insight from an unlabelled data?</a:t>
            </a:r>
          </a:p>
          <a:p>
            <a:pPr marL="0" indent="0">
              <a:buNone/>
            </a:pPr>
            <a:endParaRPr lang="en-IN" sz="2800" dirty="0">
              <a:solidFill>
                <a:srgbClr val="0070C0"/>
              </a:solidFill>
              <a:latin typeface="Calibri (Body)"/>
            </a:endParaRPr>
          </a:p>
          <a:p>
            <a:r>
              <a:rPr lang="en-US" sz="2400" b="0" i="0" dirty="0">
                <a:effectLst/>
                <a:latin typeface="Calibri (Body)"/>
              </a:rPr>
              <a:t>Law enforcement agencies / fire tender service / ambulance services are to be located at places that can best serve the people. It also needs to take care of changes in population and predict areas where the services are deficient and new ones are to be added.</a:t>
            </a:r>
          </a:p>
          <a:p>
            <a:r>
              <a:rPr lang="en-US" sz="2400" b="0" i="0" dirty="0">
                <a:effectLst/>
                <a:latin typeface="Calibri (Body)"/>
              </a:rPr>
              <a:t>A European and APAC Telco observed that their campaign was not effective. It lead to in low Average Revenue per Unit (ARPU) and customer churn. The Telco major ran campaigns on pre-specified customer segmentation based on historical usage and spending patterns. They wanted to run a targeted and personalized campaign. </a:t>
            </a:r>
          </a:p>
          <a:p>
            <a:r>
              <a:rPr lang="en-US" sz="2400" b="0" i="0" dirty="0">
                <a:effectLst/>
                <a:latin typeface="Calibri (Body)"/>
              </a:rPr>
              <a:t>A retail chain wanted to figure out the locations of stores so that it is well placed to serve the customers and optimize the gains. They wanted to gain more insight based on consumer demand, demographics, competition proximity etc.</a:t>
            </a:r>
            <a:endParaRPr lang="en-IN" sz="2800" dirty="0">
              <a:latin typeface="Calibri (Body)"/>
            </a:endParaRPr>
          </a:p>
        </p:txBody>
      </p:sp>
    </p:spTree>
    <p:extLst>
      <p:ext uri="{BB962C8B-B14F-4D97-AF65-F5344CB8AC3E}">
        <p14:creationId xmlns:p14="http://schemas.microsoft.com/office/powerpoint/2010/main" val="2817038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FEBDF-7290-4700-B664-7F78BB0BA0C9}"/>
              </a:ext>
            </a:extLst>
          </p:cNvPr>
          <p:cNvSpPr txBox="1"/>
          <p:nvPr/>
        </p:nvSpPr>
        <p:spPr>
          <a:xfrm>
            <a:off x="708917" y="431514"/>
            <a:ext cx="2268506" cy="707886"/>
          </a:xfrm>
          <a:prstGeom prst="rect">
            <a:avLst/>
          </a:prstGeom>
          <a:noFill/>
        </p:spPr>
        <p:txBody>
          <a:bodyPr wrap="none" rtlCol="0">
            <a:spAutoFit/>
          </a:bodyPr>
          <a:lstStyle/>
          <a:p>
            <a:r>
              <a:rPr lang="en-IN" sz="4000" dirty="0">
                <a:solidFill>
                  <a:srgbClr val="0070C0"/>
                </a:solidFill>
                <a:latin typeface="Calibri (Body)"/>
              </a:rPr>
              <a:t>Clustering</a:t>
            </a:r>
          </a:p>
        </p:txBody>
      </p:sp>
      <p:sp>
        <p:nvSpPr>
          <p:cNvPr id="5" name="TextBox 4">
            <a:extLst>
              <a:ext uri="{FF2B5EF4-FFF2-40B4-BE49-F238E27FC236}">
                <a16:creationId xmlns:a16="http://schemas.microsoft.com/office/drawing/2014/main" id="{2127EC3A-20B8-476C-976A-F2FAA13CAEC8}"/>
              </a:ext>
            </a:extLst>
          </p:cNvPr>
          <p:cNvSpPr txBox="1"/>
          <p:nvPr/>
        </p:nvSpPr>
        <p:spPr>
          <a:xfrm>
            <a:off x="308224" y="4365638"/>
            <a:ext cx="10387174" cy="2616101"/>
          </a:xfrm>
          <a:prstGeom prst="rect">
            <a:avLst/>
          </a:prstGeom>
          <a:noFill/>
        </p:spPr>
        <p:txBody>
          <a:bodyPr wrap="square" rtlCol="0">
            <a:spAutoFit/>
          </a:bodyPr>
          <a:lstStyle/>
          <a:p>
            <a:pPr marL="342900" indent="-342900" rtl="0">
              <a:buFont typeface="Arial" panose="020B0604020202020204" pitchFamily="34" charset="0"/>
              <a:buChar char="•"/>
            </a:pPr>
            <a:r>
              <a:rPr lang="en-US" sz="2400" dirty="0">
                <a:effectLst/>
                <a:latin typeface="Calibri (Body)"/>
              </a:rPr>
              <a:t>Clustering in business is about getting meaningful groups.</a:t>
            </a:r>
          </a:p>
          <a:p>
            <a:pPr marL="342900" indent="-342900" rtl="0">
              <a:buFont typeface="Arial" panose="020B0604020202020204" pitchFamily="34" charset="0"/>
              <a:buChar char="•"/>
            </a:pPr>
            <a:r>
              <a:rPr lang="en-US" sz="2400" dirty="0">
                <a:effectLst/>
                <a:latin typeface="Calibri (Body)"/>
              </a:rPr>
              <a:t>Every element in a group is more similar to other elements than elements in another group.</a:t>
            </a:r>
          </a:p>
          <a:p>
            <a:pPr marL="342900" indent="-342900" rtl="0">
              <a:buFont typeface="Arial" panose="020B0604020202020204" pitchFamily="34" charset="0"/>
              <a:buChar char="•"/>
            </a:pPr>
            <a:r>
              <a:rPr lang="en-US" sz="2400" dirty="0">
                <a:effectLst/>
                <a:latin typeface="Calibri (Body)"/>
              </a:rPr>
              <a:t>Applied on unlabeled data.</a:t>
            </a:r>
          </a:p>
          <a:p>
            <a:pPr marL="342900" indent="-342900" rtl="0">
              <a:buFont typeface="Arial" panose="020B0604020202020204" pitchFamily="34" charset="0"/>
              <a:buChar char="•"/>
            </a:pPr>
            <a:r>
              <a:rPr lang="en-US" sz="2400" dirty="0">
                <a:effectLst/>
                <a:latin typeface="Calibri (Body)"/>
              </a:rPr>
              <a:t>Similar data are grouped together.</a:t>
            </a:r>
          </a:p>
          <a:p>
            <a:pPr marL="342900" indent="-342900" rtl="0">
              <a:buFont typeface="Arial" panose="020B0604020202020204" pitchFamily="34" charset="0"/>
              <a:buChar char="•"/>
            </a:pPr>
            <a:r>
              <a:rPr lang="en-US" sz="2400" dirty="0">
                <a:effectLst/>
                <a:latin typeface="Calibri (Body)"/>
              </a:rPr>
              <a:t>K-mean is a popular algorithm for clustering</a:t>
            </a:r>
            <a:br>
              <a:rPr lang="en-US" sz="2000" b="0" i="0" dirty="0">
                <a:solidFill>
                  <a:srgbClr val="000000"/>
                </a:solidFill>
                <a:effectLst/>
                <a:latin typeface="Arial" panose="020B0604020202020204" pitchFamily="34" charset="0"/>
              </a:rPr>
            </a:br>
            <a:endParaRPr lang="en-IN" sz="2000" dirty="0">
              <a:latin typeface="Calibri (Body)"/>
            </a:endParaRPr>
          </a:p>
        </p:txBody>
      </p:sp>
      <p:graphicFrame>
        <p:nvGraphicFramePr>
          <p:cNvPr id="6" name="Object 5">
            <a:extLst>
              <a:ext uri="{FF2B5EF4-FFF2-40B4-BE49-F238E27FC236}">
                <a16:creationId xmlns:a16="http://schemas.microsoft.com/office/drawing/2014/main" id="{6F188BBF-22D6-4C70-A02D-D2B6F394750F}"/>
              </a:ext>
            </a:extLst>
          </p:cNvPr>
          <p:cNvGraphicFramePr>
            <a:graphicFrameLocks noChangeAspect="1"/>
          </p:cNvGraphicFramePr>
          <p:nvPr/>
        </p:nvGraphicFramePr>
        <p:xfrm>
          <a:off x="913187" y="1546019"/>
          <a:ext cx="3975100" cy="2413000"/>
        </p:xfrm>
        <a:graphic>
          <a:graphicData uri="http://schemas.openxmlformats.org/presentationml/2006/ole">
            <mc:AlternateContent xmlns:mc="http://schemas.openxmlformats.org/markup-compatibility/2006">
              <mc:Choice xmlns:v="urn:schemas-microsoft-com:vml" Requires="v">
                <p:oleObj spid="_x0000_s14344" name="Bitmap Image" r:id="rId3" imgW="3975120" imgH="2413080" progId="Paint.Picture">
                  <p:embed/>
                </p:oleObj>
              </mc:Choice>
              <mc:Fallback>
                <p:oleObj name="Bitmap Image" r:id="rId3" imgW="3975120" imgH="2413080" progId="Paint.Picture">
                  <p:embed/>
                  <p:pic>
                    <p:nvPicPr>
                      <p:cNvPr id="6" name="Object 5">
                        <a:extLst>
                          <a:ext uri="{FF2B5EF4-FFF2-40B4-BE49-F238E27FC236}">
                            <a16:creationId xmlns:a16="http://schemas.microsoft.com/office/drawing/2014/main" id="{6F188BBF-22D6-4C70-A02D-D2B6F394750F}"/>
                          </a:ext>
                        </a:extLst>
                      </p:cNvPr>
                      <p:cNvPicPr/>
                      <p:nvPr/>
                    </p:nvPicPr>
                    <p:blipFill>
                      <a:blip r:embed="rId4"/>
                      <a:stretch>
                        <a:fillRect/>
                      </a:stretch>
                    </p:blipFill>
                    <p:spPr>
                      <a:xfrm>
                        <a:off x="913187" y="1546019"/>
                        <a:ext cx="3975100" cy="24130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D4AFFC3-D085-4F01-8C9E-042565E9C9CC}"/>
              </a:ext>
            </a:extLst>
          </p:cNvPr>
          <p:cNvGraphicFramePr>
            <a:graphicFrameLocks noChangeAspect="1"/>
          </p:cNvGraphicFramePr>
          <p:nvPr/>
        </p:nvGraphicFramePr>
        <p:xfrm>
          <a:off x="5892586" y="1044369"/>
          <a:ext cx="4946650" cy="2914650"/>
        </p:xfrm>
        <a:graphic>
          <a:graphicData uri="http://schemas.openxmlformats.org/presentationml/2006/ole">
            <mc:AlternateContent xmlns:mc="http://schemas.openxmlformats.org/markup-compatibility/2006">
              <mc:Choice xmlns:v="urn:schemas-microsoft-com:vml" Requires="v">
                <p:oleObj spid="_x0000_s14345" name="Bitmap Image" r:id="rId5" imgW="4946760" imgH="2914560" progId="Paint.Picture">
                  <p:embed/>
                </p:oleObj>
              </mc:Choice>
              <mc:Fallback>
                <p:oleObj name="Bitmap Image" r:id="rId5" imgW="4946760" imgH="2914560" progId="Paint.Picture">
                  <p:embed/>
                  <p:pic>
                    <p:nvPicPr>
                      <p:cNvPr id="7" name="Object 6">
                        <a:extLst>
                          <a:ext uri="{FF2B5EF4-FFF2-40B4-BE49-F238E27FC236}">
                            <a16:creationId xmlns:a16="http://schemas.microsoft.com/office/drawing/2014/main" id="{2D4AFFC3-D085-4F01-8C9E-042565E9C9CC}"/>
                          </a:ext>
                        </a:extLst>
                      </p:cNvPr>
                      <p:cNvPicPr/>
                      <p:nvPr/>
                    </p:nvPicPr>
                    <p:blipFill>
                      <a:blip r:embed="rId6"/>
                      <a:stretch>
                        <a:fillRect/>
                      </a:stretch>
                    </p:blipFill>
                    <p:spPr>
                      <a:xfrm>
                        <a:off x="5892586" y="1044369"/>
                        <a:ext cx="4946650" cy="2914650"/>
                      </a:xfrm>
                      <a:prstGeom prst="rect">
                        <a:avLst/>
                      </a:prstGeom>
                    </p:spPr>
                  </p:pic>
                </p:oleObj>
              </mc:Fallback>
            </mc:AlternateContent>
          </a:graphicData>
        </a:graphic>
      </p:graphicFrame>
    </p:spTree>
    <p:extLst>
      <p:ext uri="{BB962C8B-B14F-4D97-AF65-F5344CB8AC3E}">
        <p14:creationId xmlns:p14="http://schemas.microsoft.com/office/powerpoint/2010/main" val="1395623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E7C222-6C62-4011-BE04-C9CD516E0E28}"/>
              </a:ext>
            </a:extLst>
          </p:cNvPr>
          <p:cNvSpPr>
            <a:spLocks noGrp="1"/>
          </p:cNvSpPr>
          <p:nvPr>
            <p:ph idx="1"/>
          </p:nvPr>
        </p:nvSpPr>
        <p:spPr>
          <a:xfrm>
            <a:off x="556140" y="446720"/>
            <a:ext cx="11320785" cy="5152696"/>
          </a:xfrm>
        </p:spPr>
        <p:txBody>
          <a:bodyPr>
            <a:normAutofit/>
          </a:bodyPr>
          <a:lstStyle/>
          <a:p>
            <a:pPr marL="0" indent="0">
              <a:buNone/>
            </a:pPr>
            <a:r>
              <a:rPr lang="en-IN" sz="3200" b="1" dirty="0">
                <a:solidFill>
                  <a:srgbClr val="0070C0"/>
                </a:solidFill>
                <a:latin typeface="Calibri (Body)"/>
              </a:rPr>
              <a:t>Can this behaviour be leveraged to improve sales?</a:t>
            </a:r>
          </a:p>
          <a:p>
            <a:pPr marL="0" indent="0">
              <a:buNone/>
            </a:pPr>
            <a:endParaRPr lang="en-IN" sz="2800" dirty="0">
              <a:solidFill>
                <a:srgbClr val="0070C0"/>
              </a:solidFill>
              <a:latin typeface="Calibri (Body)"/>
            </a:endParaRPr>
          </a:p>
          <a:p>
            <a:pPr rtl="0"/>
            <a:r>
              <a:rPr lang="en-US" sz="2400" dirty="0">
                <a:effectLst/>
                <a:latin typeface="Calibri (Body)"/>
              </a:rPr>
              <a:t>High net worth individuals prefer high risk investment products.</a:t>
            </a:r>
          </a:p>
          <a:p>
            <a:pPr rtl="0"/>
            <a:r>
              <a:rPr lang="en-US" sz="2400" dirty="0">
                <a:effectLst/>
                <a:latin typeface="Calibri (Body)"/>
              </a:rPr>
              <a:t>Most people who purchased health insurance purchased term insurance.</a:t>
            </a:r>
          </a:p>
          <a:p>
            <a:pPr rtl="0"/>
            <a:r>
              <a:rPr lang="en-US" sz="2400" dirty="0">
                <a:effectLst/>
                <a:latin typeface="Calibri (Body)"/>
              </a:rPr>
              <a:t>People who purchase bread are highly likely to purchase butter.</a:t>
            </a:r>
          </a:p>
        </p:txBody>
      </p:sp>
    </p:spTree>
    <p:extLst>
      <p:ext uri="{BB962C8B-B14F-4D97-AF65-F5344CB8AC3E}">
        <p14:creationId xmlns:p14="http://schemas.microsoft.com/office/powerpoint/2010/main" val="127729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2AB731A-7A39-4384-9E99-0143CBE9D8FE}"/>
              </a:ext>
            </a:extLst>
          </p:cNvPr>
          <p:cNvSpPr>
            <a:spLocks noGrp="1"/>
          </p:cNvSpPr>
          <p:nvPr>
            <p:ph idx="1"/>
          </p:nvPr>
        </p:nvSpPr>
        <p:spPr>
          <a:xfrm>
            <a:off x="525318" y="415898"/>
            <a:ext cx="11125576" cy="827275"/>
          </a:xfrm>
        </p:spPr>
        <p:txBody>
          <a:bodyPr>
            <a:normAutofit/>
          </a:bodyPr>
          <a:lstStyle/>
          <a:p>
            <a:pPr marL="0" indent="0">
              <a:buNone/>
            </a:pPr>
            <a:r>
              <a:rPr lang="en-IN" sz="3200" b="1" dirty="0">
                <a:solidFill>
                  <a:srgbClr val="0070C0"/>
                </a:solidFill>
                <a:latin typeface="Calibri (Body)"/>
              </a:rPr>
              <a:t>Association Analysis: Things that are demanded together</a:t>
            </a:r>
          </a:p>
        </p:txBody>
      </p:sp>
      <p:graphicFrame>
        <p:nvGraphicFramePr>
          <p:cNvPr id="5" name="Object 4">
            <a:extLst>
              <a:ext uri="{FF2B5EF4-FFF2-40B4-BE49-F238E27FC236}">
                <a16:creationId xmlns:a16="http://schemas.microsoft.com/office/drawing/2014/main" id="{A6E3621D-1FFB-4580-9238-E5A4EE6BA516}"/>
              </a:ext>
            </a:extLst>
          </p:cNvPr>
          <p:cNvGraphicFramePr>
            <a:graphicFrameLocks noChangeAspect="1"/>
          </p:cNvGraphicFramePr>
          <p:nvPr/>
        </p:nvGraphicFramePr>
        <p:xfrm>
          <a:off x="525318" y="1606550"/>
          <a:ext cx="5321300" cy="1822450"/>
        </p:xfrm>
        <a:graphic>
          <a:graphicData uri="http://schemas.openxmlformats.org/presentationml/2006/ole">
            <mc:AlternateContent xmlns:mc="http://schemas.openxmlformats.org/markup-compatibility/2006">
              <mc:Choice xmlns:v="urn:schemas-microsoft-com:vml" Requires="v">
                <p:oleObj spid="_x0000_s15368" name="Bitmap Image" r:id="rId3" imgW="5321160" imgH="1822320" progId="Paint.Picture">
                  <p:embed/>
                </p:oleObj>
              </mc:Choice>
              <mc:Fallback>
                <p:oleObj name="Bitmap Image" r:id="rId3" imgW="5321160" imgH="1822320" progId="Paint.Picture">
                  <p:embed/>
                  <p:pic>
                    <p:nvPicPr>
                      <p:cNvPr id="5" name="Object 4">
                        <a:extLst>
                          <a:ext uri="{FF2B5EF4-FFF2-40B4-BE49-F238E27FC236}">
                            <a16:creationId xmlns:a16="http://schemas.microsoft.com/office/drawing/2014/main" id="{A6E3621D-1FFB-4580-9238-E5A4EE6BA516}"/>
                          </a:ext>
                        </a:extLst>
                      </p:cNvPr>
                      <p:cNvPicPr/>
                      <p:nvPr/>
                    </p:nvPicPr>
                    <p:blipFill>
                      <a:blip r:embed="rId4"/>
                      <a:stretch>
                        <a:fillRect/>
                      </a:stretch>
                    </p:blipFill>
                    <p:spPr>
                      <a:xfrm>
                        <a:off x="525318" y="1606550"/>
                        <a:ext cx="5321300" cy="18224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A986B34-7F97-4A6A-8F81-CF9482C577AF}"/>
              </a:ext>
            </a:extLst>
          </p:cNvPr>
          <p:cNvGraphicFramePr>
            <a:graphicFrameLocks noChangeAspect="1"/>
          </p:cNvGraphicFramePr>
          <p:nvPr/>
        </p:nvGraphicFramePr>
        <p:xfrm>
          <a:off x="525318" y="3957103"/>
          <a:ext cx="9817100" cy="2368550"/>
        </p:xfrm>
        <a:graphic>
          <a:graphicData uri="http://schemas.openxmlformats.org/presentationml/2006/ole">
            <mc:AlternateContent xmlns:mc="http://schemas.openxmlformats.org/markup-compatibility/2006">
              <mc:Choice xmlns:v="urn:schemas-microsoft-com:vml" Requires="v">
                <p:oleObj spid="_x0000_s15369" name="Bitmap Image" r:id="rId5" imgW="9817200" imgH="2368440" progId="Paint.Picture">
                  <p:embed/>
                </p:oleObj>
              </mc:Choice>
              <mc:Fallback>
                <p:oleObj name="Bitmap Image" r:id="rId5" imgW="9817200" imgH="2368440" progId="Paint.Picture">
                  <p:embed/>
                  <p:pic>
                    <p:nvPicPr>
                      <p:cNvPr id="6" name="Object 5">
                        <a:extLst>
                          <a:ext uri="{FF2B5EF4-FFF2-40B4-BE49-F238E27FC236}">
                            <a16:creationId xmlns:a16="http://schemas.microsoft.com/office/drawing/2014/main" id="{7A986B34-7F97-4A6A-8F81-CF9482C577AF}"/>
                          </a:ext>
                        </a:extLst>
                      </p:cNvPr>
                      <p:cNvPicPr/>
                      <p:nvPr/>
                    </p:nvPicPr>
                    <p:blipFill>
                      <a:blip r:embed="rId6"/>
                      <a:stretch>
                        <a:fillRect/>
                      </a:stretch>
                    </p:blipFill>
                    <p:spPr>
                      <a:xfrm>
                        <a:off x="525318" y="3957103"/>
                        <a:ext cx="9817100" cy="236855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2E11C21F-2032-4F39-8098-69DF16E31EB4}"/>
              </a:ext>
            </a:extLst>
          </p:cNvPr>
          <p:cNvSpPr txBox="1"/>
          <p:nvPr/>
        </p:nvSpPr>
        <p:spPr>
          <a:xfrm>
            <a:off x="541106" y="1130957"/>
            <a:ext cx="3070392" cy="400110"/>
          </a:xfrm>
          <a:prstGeom prst="rect">
            <a:avLst/>
          </a:prstGeom>
          <a:noFill/>
        </p:spPr>
        <p:txBody>
          <a:bodyPr wrap="none" rtlCol="0">
            <a:spAutoFit/>
          </a:bodyPr>
          <a:lstStyle/>
          <a:p>
            <a:r>
              <a:rPr lang="en-IN" sz="2000" dirty="0">
                <a:latin typeface="Calibri (Body)"/>
              </a:rPr>
              <a:t>Frequently bought together</a:t>
            </a:r>
          </a:p>
        </p:txBody>
      </p:sp>
      <p:sp>
        <p:nvSpPr>
          <p:cNvPr id="8" name="TextBox 7">
            <a:extLst>
              <a:ext uri="{FF2B5EF4-FFF2-40B4-BE49-F238E27FC236}">
                <a16:creationId xmlns:a16="http://schemas.microsoft.com/office/drawing/2014/main" id="{1BF39A16-ED94-4F41-B263-98E21D53EE64}"/>
              </a:ext>
            </a:extLst>
          </p:cNvPr>
          <p:cNvSpPr txBox="1"/>
          <p:nvPr/>
        </p:nvSpPr>
        <p:spPr>
          <a:xfrm>
            <a:off x="525318" y="3504483"/>
            <a:ext cx="4852995" cy="400110"/>
          </a:xfrm>
          <a:prstGeom prst="rect">
            <a:avLst/>
          </a:prstGeom>
          <a:noFill/>
        </p:spPr>
        <p:txBody>
          <a:bodyPr wrap="none" rtlCol="0">
            <a:spAutoFit/>
          </a:bodyPr>
          <a:lstStyle/>
          <a:p>
            <a:r>
              <a:rPr lang="en-IN" sz="2000" dirty="0">
                <a:latin typeface="Calibri (Body)"/>
              </a:rPr>
              <a:t>Customers who bought this item also bought</a:t>
            </a:r>
          </a:p>
        </p:txBody>
      </p:sp>
    </p:spTree>
    <p:extLst>
      <p:ext uri="{BB962C8B-B14F-4D97-AF65-F5344CB8AC3E}">
        <p14:creationId xmlns:p14="http://schemas.microsoft.com/office/powerpoint/2010/main" val="4001424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5662F6E-32A4-49F2-A009-1E259A2CE5B1}"/>
              </a:ext>
            </a:extLst>
          </p:cNvPr>
          <p:cNvSpPr>
            <a:spLocks noGrp="1"/>
          </p:cNvSpPr>
          <p:nvPr>
            <p:ph idx="1"/>
          </p:nvPr>
        </p:nvSpPr>
        <p:spPr>
          <a:xfrm>
            <a:off x="556140" y="446720"/>
            <a:ext cx="11320785" cy="5152696"/>
          </a:xfrm>
        </p:spPr>
        <p:txBody>
          <a:bodyPr>
            <a:normAutofit/>
          </a:bodyPr>
          <a:lstStyle/>
          <a:p>
            <a:pPr marL="0" indent="0">
              <a:buNone/>
            </a:pPr>
            <a:r>
              <a:rPr lang="en-IN" sz="3200" b="1" dirty="0">
                <a:solidFill>
                  <a:srgbClr val="0070C0"/>
                </a:solidFill>
                <a:latin typeface="Calibri (Body)"/>
              </a:rPr>
              <a:t>Is there a predefined formula to achieve these?</a:t>
            </a:r>
          </a:p>
          <a:p>
            <a:pPr marL="0" indent="0">
              <a:buNone/>
            </a:pPr>
            <a:endParaRPr lang="en-IN" sz="3200" dirty="0">
              <a:latin typeface="Calibri (Body)"/>
            </a:endParaRPr>
          </a:p>
          <a:p>
            <a:r>
              <a:rPr lang="en-US" b="0" i="0" dirty="0">
                <a:effectLst/>
                <a:latin typeface="Calibri (Body)"/>
              </a:rPr>
              <a:t>A bank wants to automate the process of checking if a signature belongs to right customer in cheques.</a:t>
            </a:r>
          </a:p>
          <a:p>
            <a:r>
              <a:rPr lang="en-US" b="0" i="0" dirty="0">
                <a:effectLst/>
                <a:latin typeface="Calibri (Body)"/>
              </a:rPr>
              <a:t>A big multinational company wants to identify employees from face and scrap the smart card.</a:t>
            </a:r>
          </a:p>
          <a:p>
            <a:r>
              <a:rPr lang="en-US" b="0" i="0" dirty="0">
                <a:effectLst/>
                <a:latin typeface="Calibri (Body)"/>
              </a:rPr>
              <a:t>Postal department wants to sort letters automatically by recognizing hand-written pin codes</a:t>
            </a:r>
          </a:p>
          <a:p>
            <a:endParaRPr lang="en-US" dirty="0">
              <a:latin typeface="Calibri (Body)"/>
            </a:endParaRPr>
          </a:p>
          <a:p>
            <a:pPr marL="0" indent="0">
              <a:buNone/>
            </a:pPr>
            <a:r>
              <a:rPr lang="en-US" b="0" i="0" dirty="0">
                <a:effectLst/>
                <a:latin typeface="Calibri (Body)"/>
              </a:rPr>
              <a:t>How can a system process the data like a human?</a:t>
            </a:r>
            <a:endParaRPr lang="en-IN" dirty="0">
              <a:latin typeface="Calibri (Body)"/>
            </a:endParaRPr>
          </a:p>
        </p:txBody>
      </p:sp>
    </p:spTree>
    <p:extLst>
      <p:ext uri="{BB962C8B-B14F-4D97-AF65-F5344CB8AC3E}">
        <p14:creationId xmlns:p14="http://schemas.microsoft.com/office/powerpoint/2010/main" val="2091271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5662F6E-32A4-49F2-A009-1E259A2CE5B1}"/>
              </a:ext>
            </a:extLst>
          </p:cNvPr>
          <p:cNvSpPr>
            <a:spLocks noGrp="1"/>
          </p:cNvSpPr>
          <p:nvPr>
            <p:ph idx="1"/>
          </p:nvPr>
        </p:nvSpPr>
        <p:spPr>
          <a:xfrm>
            <a:off x="556140" y="446720"/>
            <a:ext cx="11320785" cy="5152696"/>
          </a:xfrm>
        </p:spPr>
        <p:txBody>
          <a:bodyPr>
            <a:normAutofit/>
          </a:bodyPr>
          <a:lstStyle/>
          <a:p>
            <a:pPr marL="0" indent="0">
              <a:buNone/>
            </a:pPr>
            <a:r>
              <a:rPr lang="en-IN" sz="3200" b="1" dirty="0">
                <a:solidFill>
                  <a:srgbClr val="0070C0"/>
                </a:solidFill>
                <a:latin typeface="Calibri (Body)"/>
              </a:rPr>
              <a:t>Artificial Neural Networks</a:t>
            </a:r>
          </a:p>
          <a:p>
            <a:pPr marL="0" indent="0">
              <a:buNone/>
            </a:pPr>
            <a:endParaRPr lang="en-IN" sz="3200" dirty="0">
              <a:solidFill>
                <a:srgbClr val="0070C0"/>
              </a:solidFill>
              <a:latin typeface="Calibri (Body)"/>
            </a:endParaRPr>
          </a:p>
          <a:p>
            <a:pPr rtl="0"/>
            <a:r>
              <a:rPr lang="en-US" sz="2400" dirty="0">
                <a:effectLst/>
                <a:latin typeface="Calibri (Body)"/>
              </a:rPr>
              <a:t>Human endeavor to create a machine that works like the human brain.</a:t>
            </a:r>
          </a:p>
          <a:p>
            <a:pPr rtl="0"/>
            <a:r>
              <a:rPr lang="en-US" sz="2400" dirty="0">
                <a:effectLst/>
                <a:latin typeface="Calibri (Body)"/>
              </a:rPr>
              <a:t>Like the human brain, given the inputs and the outputs, figure out the relations automatically. An excellent model for “machine brain”</a:t>
            </a:r>
          </a:p>
          <a:p>
            <a:pPr rtl="0"/>
            <a:r>
              <a:rPr lang="en-US" sz="2400" dirty="0">
                <a:effectLst/>
                <a:latin typeface="Calibri (Body)"/>
              </a:rPr>
              <a:t>This is contrary to our learning model –we establish cause and effect in our thinking. When we get an input, we apply this thinking and predict the effect.</a:t>
            </a:r>
          </a:p>
          <a:p>
            <a:pPr rtl="0"/>
            <a:r>
              <a:rPr lang="en-US" sz="2400" dirty="0">
                <a:effectLst/>
                <a:latin typeface="Calibri (Body)"/>
              </a:rPr>
              <a:t>The learning of the model is still not comprehensible to us.</a:t>
            </a:r>
          </a:p>
          <a:p>
            <a:pPr rtl="0"/>
            <a:r>
              <a:rPr lang="en-US" sz="2400" dirty="0">
                <a:effectLst/>
                <a:latin typeface="Calibri (Body)"/>
              </a:rPr>
              <a:t>Extended ANNs gave rise to deep learning models.</a:t>
            </a:r>
          </a:p>
          <a:p>
            <a:pPr marL="0" indent="0">
              <a:buNone/>
            </a:pPr>
            <a:br>
              <a:rPr lang="en-US" b="0" i="0" dirty="0">
                <a:effectLst/>
                <a:latin typeface="Arial" panose="020B0604020202020204" pitchFamily="34" charset="0"/>
              </a:rPr>
            </a:br>
            <a:endParaRPr lang="en-US" b="0" i="0" dirty="0">
              <a:effectLst/>
              <a:latin typeface="Calibri (Body)"/>
            </a:endParaRPr>
          </a:p>
        </p:txBody>
      </p:sp>
    </p:spTree>
    <p:extLst>
      <p:ext uri="{BB962C8B-B14F-4D97-AF65-F5344CB8AC3E}">
        <p14:creationId xmlns:p14="http://schemas.microsoft.com/office/powerpoint/2010/main" val="2386845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AA69C145-F3C6-48A0-A5DB-FCF04C0873AB}"/>
              </a:ext>
            </a:extLst>
          </p:cNvPr>
          <p:cNvGraphicFramePr>
            <a:graphicFrameLocks noChangeAspect="1"/>
          </p:cNvGraphicFramePr>
          <p:nvPr/>
        </p:nvGraphicFramePr>
        <p:xfrm>
          <a:off x="2859963" y="780835"/>
          <a:ext cx="6072028" cy="5645651"/>
        </p:xfrm>
        <a:graphic>
          <a:graphicData uri="http://schemas.openxmlformats.org/presentationml/2006/ole">
            <mc:AlternateContent xmlns:mc="http://schemas.openxmlformats.org/markup-compatibility/2006">
              <mc:Choice xmlns:v="urn:schemas-microsoft-com:vml" Requires="v">
                <p:oleObj spid="_x0000_s16389" name="Bitmap Image" r:id="rId3" imgW="2870280" imgH="3949560" progId="Paint.Picture">
                  <p:embed/>
                </p:oleObj>
              </mc:Choice>
              <mc:Fallback>
                <p:oleObj name="Bitmap Image" r:id="rId3" imgW="2870280" imgH="3949560" progId="Paint.Picture">
                  <p:embed/>
                  <p:pic>
                    <p:nvPicPr>
                      <p:cNvPr id="5" name="Object 4">
                        <a:extLst>
                          <a:ext uri="{FF2B5EF4-FFF2-40B4-BE49-F238E27FC236}">
                            <a16:creationId xmlns:a16="http://schemas.microsoft.com/office/drawing/2014/main" id="{AA69C145-F3C6-48A0-A5DB-FCF04C0873AB}"/>
                          </a:ext>
                        </a:extLst>
                      </p:cNvPr>
                      <p:cNvPicPr/>
                      <p:nvPr/>
                    </p:nvPicPr>
                    <p:blipFill>
                      <a:blip r:embed="rId4"/>
                      <a:stretch>
                        <a:fillRect/>
                      </a:stretch>
                    </p:blipFill>
                    <p:spPr>
                      <a:xfrm>
                        <a:off x="2859963" y="780835"/>
                        <a:ext cx="6072028" cy="5645651"/>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0585DAB4-F0E0-4497-877A-39754C5F579E}"/>
              </a:ext>
            </a:extLst>
          </p:cNvPr>
          <p:cNvSpPr txBox="1"/>
          <p:nvPr/>
        </p:nvSpPr>
        <p:spPr>
          <a:xfrm>
            <a:off x="708917" y="431514"/>
            <a:ext cx="4237186" cy="707886"/>
          </a:xfrm>
          <a:prstGeom prst="rect">
            <a:avLst/>
          </a:prstGeom>
          <a:noFill/>
        </p:spPr>
        <p:txBody>
          <a:bodyPr wrap="none" rtlCol="0">
            <a:spAutoFit/>
          </a:bodyPr>
          <a:lstStyle/>
          <a:p>
            <a:r>
              <a:rPr lang="en-IN" sz="4000" b="1" dirty="0">
                <a:solidFill>
                  <a:srgbClr val="0070C0"/>
                </a:solidFill>
                <a:latin typeface="Calibri (Body)"/>
              </a:rPr>
              <a:t>The human neuron</a:t>
            </a:r>
          </a:p>
        </p:txBody>
      </p:sp>
    </p:spTree>
    <p:extLst>
      <p:ext uri="{BB962C8B-B14F-4D97-AF65-F5344CB8AC3E}">
        <p14:creationId xmlns:p14="http://schemas.microsoft.com/office/powerpoint/2010/main" val="115723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0CB0AA-B770-4B17-8294-F764A0672D2E}"/>
              </a:ext>
            </a:extLst>
          </p:cNvPr>
          <p:cNvSpPr txBox="1"/>
          <p:nvPr/>
        </p:nvSpPr>
        <p:spPr>
          <a:xfrm>
            <a:off x="708917" y="431514"/>
            <a:ext cx="5500417" cy="707886"/>
          </a:xfrm>
          <a:prstGeom prst="rect">
            <a:avLst/>
          </a:prstGeom>
          <a:noFill/>
        </p:spPr>
        <p:txBody>
          <a:bodyPr wrap="none" rtlCol="0">
            <a:spAutoFit/>
          </a:bodyPr>
          <a:lstStyle/>
          <a:p>
            <a:r>
              <a:rPr lang="en-IN" sz="4000" b="1" dirty="0">
                <a:solidFill>
                  <a:srgbClr val="0070C0"/>
                </a:solidFill>
                <a:latin typeface="Calibri (Body)"/>
              </a:rPr>
              <a:t>Artificial Neural Network</a:t>
            </a:r>
          </a:p>
        </p:txBody>
      </p:sp>
      <p:grpSp>
        <p:nvGrpSpPr>
          <p:cNvPr id="7" name="Group 6">
            <a:extLst>
              <a:ext uri="{FF2B5EF4-FFF2-40B4-BE49-F238E27FC236}">
                <a16:creationId xmlns:a16="http://schemas.microsoft.com/office/drawing/2014/main" id="{433F9190-97F7-453A-8E98-226BA1B7B5DB}"/>
              </a:ext>
            </a:extLst>
          </p:cNvPr>
          <p:cNvGrpSpPr/>
          <p:nvPr/>
        </p:nvGrpSpPr>
        <p:grpSpPr>
          <a:xfrm>
            <a:off x="2077697" y="1447460"/>
            <a:ext cx="7554113" cy="4427733"/>
            <a:chOff x="2745517" y="1416637"/>
            <a:chExt cx="7554113" cy="4427733"/>
          </a:xfrm>
        </p:grpSpPr>
        <p:graphicFrame>
          <p:nvGraphicFramePr>
            <p:cNvPr id="5" name="Object 4">
              <a:extLst>
                <a:ext uri="{FF2B5EF4-FFF2-40B4-BE49-F238E27FC236}">
                  <a16:creationId xmlns:a16="http://schemas.microsoft.com/office/drawing/2014/main" id="{4D39F3EA-4A28-42DF-A7DC-BD79F7D360BF}"/>
                </a:ext>
              </a:extLst>
            </p:cNvPr>
            <p:cNvGraphicFramePr>
              <a:graphicFrameLocks noChangeAspect="1"/>
            </p:cNvGraphicFramePr>
            <p:nvPr/>
          </p:nvGraphicFramePr>
          <p:xfrm>
            <a:off x="2745517" y="1416637"/>
            <a:ext cx="7368479" cy="4427733"/>
          </p:xfrm>
          <a:graphic>
            <a:graphicData uri="http://schemas.openxmlformats.org/presentationml/2006/ole">
              <mc:AlternateContent xmlns:mc="http://schemas.openxmlformats.org/markup-compatibility/2006">
                <mc:Choice xmlns:v="urn:schemas-microsoft-com:vml" Requires="v">
                  <p:oleObj spid="_x0000_s17416" name="Bitmap Image" r:id="rId3" imgW="5632560" imgH="3384720" progId="Paint.Picture">
                    <p:embed/>
                  </p:oleObj>
                </mc:Choice>
                <mc:Fallback>
                  <p:oleObj name="Bitmap Image" r:id="rId3" imgW="5632560" imgH="3384720" progId="Paint.Picture">
                    <p:embed/>
                    <p:pic>
                      <p:nvPicPr>
                        <p:cNvPr id="5" name="Object 4">
                          <a:extLst>
                            <a:ext uri="{FF2B5EF4-FFF2-40B4-BE49-F238E27FC236}">
                              <a16:creationId xmlns:a16="http://schemas.microsoft.com/office/drawing/2014/main" id="{4D39F3EA-4A28-42DF-A7DC-BD79F7D360BF}"/>
                            </a:ext>
                          </a:extLst>
                        </p:cNvPr>
                        <p:cNvPicPr/>
                        <p:nvPr/>
                      </p:nvPicPr>
                      <p:blipFill>
                        <a:blip r:embed="rId4"/>
                        <a:stretch>
                          <a:fillRect/>
                        </a:stretch>
                      </p:blipFill>
                      <p:spPr>
                        <a:xfrm>
                          <a:off x="2745517" y="1416637"/>
                          <a:ext cx="7368479" cy="442773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DE2CAF4-0F6D-48BA-8CBF-5752190EBDE8}"/>
                </a:ext>
              </a:extLst>
            </p:cNvPr>
            <p:cNvGraphicFramePr>
              <a:graphicFrameLocks noChangeAspect="1"/>
            </p:cNvGraphicFramePr>
            <p:nvPr/>
          </p:nvGraphicFramePr>
          <p:xfrm>
            <a:off x="8654980" y="4760520"/>
            <a:ext cx="1644650" cy="806450"/>
          </p:xfrm>
          <a:graphic>
            <a:graphicData uri="http://schemas.openxmlformats.org/presentationml/2006/ole">
              <mc:AlternateContent xmlns:mc="http://schemas.openxmlformats.org/markup-compatibility/2006">
                <mc:Choice xmlns:v="urn:schemas-microsoft-com:vml" Requires="v">
                  <p:oleObj spid="_x0000_s17417" name="Bitmap Image" r:id="rId5" imgW="1644480" imgH="806400" progId="Paint.Picture">
                    <p:embed/>
                  </p:oleObj>
                </mc:Choice>
                <mc:Fallback>
                  <p:oleObj name="Bitmap Image" r:id="rId5" imgW="1644480" imgH="806400" progId="Paint.Picture">
                    <p:embed/>
                    <p:pic>
                      <p:nvPicPr>
                        <p:cNvPr id="6" name="Object 5">
                          <a:extLst>
                            <a:ext uri="{FF2B5EF4-FFF2-40B4-BE49-F238E27FC236}">
                              <a16:creationId xmlns:a16="http://schemas.microsoft.com/office/drawing/2014/main" id="{FDE2CAF4-0F6D-48BA-8CBF-5752190EBDE8}"/>
                            </a:ext>
                          </a:extLst>
                        </p:cNvPr>
                        <p:cNvPicPr/>
                        <p:nvPr/>
                      </p:nvPicPr>
                      <p:blipFill>
                        <a:blip r:embed="rId6"/>
                        <a:stretch>
                          <a:fillRect/>
                        </a:stretch>
                      </p:blipFill>
                      <p:spPr>
                        <a:xfrm>
                          <a:off x="8654980" y="4760520"/>
                          <a:ext cx="1644650" cy="806450"/>
                        </a:xfrm>
                        <a:prstGeom prst="rect">
                          <a:avLst/>
                        </a:prstGeom>
                      </p:spPr>
                    </p:pic>
                  </p:oleObj>
                </mc:Fallback>
              </mc:AlternateContent>
            </a:graphicData>
          </a:graphic>
        </p:graphicFrame>
      </p:grpSp>
    </p:spTree>
    <p:extLst>
      <p:ext uri="{BB962C8B-B14F-4D97-AF65-F5344CB8AC3E}">
        <p14:creationId xmlns:p14="http://schemas.microsoft.com/office/powerpoint/2010/main" val="2688205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9224-CAD8-4EC6-BF7D-03DE07129383}"/>
              </a:ext>
            </a:extLst>
          </p:cNvPr>
          <p:cNvSpPr txBox="1"/>
          <p:nvPr/>
        </p:nvSpPr>
        <p:spPr>
          <a:xfrm>
            <a:off x="688368" y="400691"/>
            <a:ext cx="7932556" cy="707886"/>
          </a:xfrm>
          <a:prstGeom prst="rect">
            <a:avLst/>
          </a:prstGeom>
          <a:noFill/>
        </p:spPr>
        <p:txBody>
          <a:bodyPr wrap="none" rtlCol="0">
            <a:spAutoFit/>
          </a:bodyPr>
          <a:lstStyle/>
          <a:p>
            <a:r>
              <a:rPr lang="en-IN" sz="4000" b="1" dirty="0">
                <a:solidFill>
                  <a:srgbClr val="0070C0"/>
                </a:solidFill>
                <a:latin typeface="Calibri (Body)"/>
              </a:rPr>
              <a:t>Overfitting : Learning vs Memorizing</a:t>
            </a:r>
          </a:p>
        </p:txBody>
      </p:sp>
      <p:sp>
        <p:nvSpPr>
          <p:cNvPr id="3" name="TextBox 2">
            <a:extLst>
              <a:ext uri="{FF2B5EF4-FFF2-40B4-BE49-F238E27FC236}">
                <a16:creationId xmlns:a16="http://schemas.microsoft.com/office/drawing/2014/main" id="{50A0DA3D-A0A4-4505-9BAC-69B53666BDCB}"/>
              </a:ext>
            </a:extLst>
          </p:cNvPr>
          <p:cNvSpPr txBox="1"/>
          <p:nvPr/>
        </p:nvSpPr>
        <p:spPr>
          <a:xfrm>
            <a:off x="688368" y="1807373"/>
            <a:ext cx="5291192" cy="2554545"/>
          </a:xfrm>
          <a:prstGeom prst="rect">
            <a:avLst/>
          </a:prstGeom>
          <a:noFill/>
        </p:spPr>
        <p:txBody>
          <a:bodyPr wrap="square" rtlCol="0">
            <a:spAutoFit/>
          </a:bodyPr>
          <a:lstStyle/>
          <a:p>
            <a:pPr marL="342900" indent="-342900" rtl="0">
              <a:buFont typeface="Arial" panose="020B0604020202020204" pitchFamily="34" charset="0"/>
              <a:buChar char="•"/>
            </a:pPr>
            <a:r>
              <a:rPr lang="en-US" sz="2400" dirty="0">
                <a:effectLst/>
                <a:latin typeface="Calibri (Body)"/>
              </a:rPr>
              <a:t>This is about model complexity. Over fitted model is complex.</a:t>
            </a:r>
          </a:p>
          <a:p>
            <a:pPr marL="342900" indent="-342900" rtl="0">
              <a:buFont typeface="Arial" panose="020B0604020202020204" pitchFamily="34" charset="0"/>
              <a:buChar char="•"/>
            </a:pPr>
            <a:r>
              <a:rPr lang="en-US" sz="2400" dirty="0">
                <a:effectLst/>
                <a:latin typeface="Calibri (Body)"/>
              </a:rPr>
              <a:t>Over fitted model tend to memorize rather than learning.</a:t>
            </a:r>
          </a:p>
          <a:p>
            <a:pPr marL="342900" indent="-342900" rtl="0">
              <a:buFont typeface="Arial" panose="020B0604020202020204" pitchFamily="34" charset="0"/>
              <a:buChar char="•"/>
            </a:pPr>
            <a:r>
              <a:rPr lang="en-US" sz="2400" dirty="0">
                <a:effectLst/>
                <a:latin typeface="Calibri (Body)"/>
              </a:rPr>
              <a:t>Poor performance and error prone.</a:t>
            </a:r>
          </a:p>
          <a:p>
            <a:br>
              <a:rPr lang="en-US" sz="2000" b="0" i="0" dirty="0">
                <a:solidFill>
                  <a:srgbClr val="000000"/>
                </a:solidFill>
                <a:effectLst/>
                <a:latin typeface="Arial" panose="020B0604020202020204" pitchFamily="34" charset="0"/>
              </a:rPr>
            </a:br>
            <a:endParaRPr lang="en-IN" sz="2000" dirty="0">
              <a:latin typeface="Calibri (Body)"/>
            </a:endParaRPr>
          </a:p>
        </p:txBody>
      </p:sp>
      <p:graphicFrame>
        <p:nvGraphicFramePr>
          <p:cNvPr id="4" name="Object 3">
            <a:extLst>
              <a:ext uri="{FF2B5EF4-FFF2-40B4-BE49-F238E27FC236}">
                <a16:creationId xmlns:a16="http://schemas.microsoft.com/office/drawing/2014/main" id="{CBB75EA1-B9AF-4D99-9957-B08A7CA0B71C}"/>
              </a:ext>
            </a:extLst>
          </p:cNvPr>
          <p:cNvGraphicFramePr>
            <a:graphicFrameLocks noChangeAspect="1"/>
          </p:cNvGraphicFramePr>
          <p:nvPr/>
        </p:nvGraphicFramePr>
        <p:xfrm>
          <a:off x="6106275" y="1623478"/>
          <a:ext cx="4895850" cy="3854450"/>
        </p:xfrm>
        <a:graphic>
          <a:graphicData uri="http://schemas.openxmlformats.org/presentationml/2006/ole">
            <mc:AlternateContent xmlns:mc="http://schemas.openxmlformats.org/markup-compatibility/2006">
              <mc:Choice xmlns:v="urn:schemas-microsoft-com:vml" Requires="v">
                <p:oleObj spid="_x0000_s18437" name="Bitmap Image" r:id="rId3" imgW="4896000" imgH="3854520" progId="Paint.Picture">
                  <p:embed/>
                </p:oleObj>
              </mc:Choice>
              <mc:Fallback>
                <p:oleObj name="Bitmap Image" r:id="rId3" imgW="4896000" imgH="3854520" progId="Paint.Picture">
                  <p:embed/>
                  <p:pic>
                    <p:nvPicPr>
                      <p:cNvPr id="4" name="Object 3">
                        <a:extLst>
                          <a:ext uri="{FF2B5EF4-FFF2-40B4-BE49-F238E27FC236}">
                            <a16:creationId xmlns:a16="http://schemas.microsoft.com/office/drawing/2014/main" id="{CBB75EA1-B9AF-4D99-9957-B08A7CA0B71C}"/>
                          </a:ext>
                        </a:extLst>
                      </p:cNvPr>
                      <p:cNvPicPr/>
                      <p:nvPr/>
                    </p:nvPicPr>
                    <p:blipFill>
                      <a:blip r:embed="rId4"/>
                      <a:stretch>
                        <a:fillRect/>
                      </a:stretch>
                    </p:blipFill>
                    <p:spPr>
                      <a:xfrm>
                        <a:off x="6106275" y="1623478"/>
                        <a:ext cx="4895850" cy="3854450"/>
                      </a:xfrm>
                      <a:prstGeom prst="rect">
                        <a:avLst/>
                      </a:prstGeom>
                    </p:spPr>
                  </p:pic>
                </p:oleObj>
              </mc:Fallback>
            </mc:AlternateContent>
          </a:graphicData>
        </a:graphic>
      </p:graphicFrame>
    </p:spTree>
    <p:extLst>
      <p:ext uri="{BB962C8B-B14F-4D97-AF65-F5344CB8AC3E}">
        <p14:creationId xmlns:p14="http://schemas.microsoft.com/office/powerpoint/2010/main" val="52361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9224-CAD8-4EC6-BF7D-03DE07129383}"/>
              </a:ext>
            </a:extLst>
          </p:cNvPr>
          <p:cNvSpPr txBox="1"/>
          <p:nvPr/>
        </p:nvSpPr>
        <p:spPr>
          <a:xfrm>
            <a:off x="688368" y="400691"/>
            <a:ext cx="7990264" cy="707886"/>
          </a:xfrm>
          <a:prstGeom prst="rect">
            <a:avLst/>
          </a:prstGeom>
          <a:noFill/>
        </p:spPr>
        <p:txBody>
          <a:bodyPr wrap="none" rtlCol="0">
            <a:spAutoFit/>
          </a:bodyPr>
          <a:lstStyle/>
          <a:p>
            <a:r>
              <a:rPr lang="en-IN" sz="4000" b="1" dirty="0">
                <a:solidFill>
                  <a:srgbClr val="0070C0"/>
                </a:solidFill>
                <a:latin typeface="Calibri (Body)"/>
              </a:rPr>
              <a:t>Bias – Variance : Model Performance</a:t>
            </a:r>
          </a:p>
        </p:txBody>
      </p:sp>
      <p:sp>
        <p:nvSpPr>
          <p:cNvPr id="3" name="TextBox 2">
            <a:extLst>
              <a:ext uri="{FF2B5EF4-FFF2-40B4-BE49-F238E27FC236}">
                <a16:creationId xmlns:a16="http://schemas.microsoft.com/office/drawing/2014/main" id="{50A0DA3D-A0A4-4505-9BAC-69B53666BDCB}"/>
              </a:ext>
            </a:extLst>
          </p:cNvPr>
          <p:cNvSpPr txBox="1"/>
          <p:nvPr/>
        </p:nvSpPr>
        <p:spPr>
          <a:xfrm>
            <a:off x="462336" y="1673810"/>
            <a:ext cx="5548046" cy="41996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0" i="0" dirty="0">
                <a:effectLst/>
                <a:latin typeface="Calibri (Body)"/>
              </a:rPr>
              <a:t>How far your prediction from actual?</a:t>
            </a:r>
          </a:p>
          <a:p>
            <a:pPr marL="342900" indent="-342900">
              <a:lnSpc>
                <a:spcPct val="150000"/>
              </a:lnSpc>
              <a:buFont typeface="Arial" panose="020B0604020202020204" pitchFamily="34" charset="0"/>
              <a:buChar char="•"/>
            </a:pPr>
            <a:r>
              <a:rPr lang="en-US" sz="2000" b="0" i="0" dirty="0">
                <a:effectLst/>
                <a:latin typeface="Calibri (Body)"/>
              </a:rPr>
              <a:t>Are they consistent?</a:t>
            </a:r>
          </a:p>
          <a:p>
            <a:pPr marL="342900" indent="-342900">
              <a:lnSpc>
                <a:spcPct val="150000"/>
              </a:lnSpc>
              <a:buFont typeface="Arial" panose="020B0604020202020204" pitchFamily="34" charset="0"/>
              <a:buChar char="•"/>
            </a:pPr>
            <a:r>
              <a:rPr lang="en-US" sz="2000" b="0" i="0" dirty="0">
                <a:effectLst/>
                <a:latin typeface="Calibri (Body)"/>
              </a:rPr>
              <a:t>Which is more desirable among the four cases?</a:t>
            </a:r>
          </a:p>
          <a:p>
            <a:pPr marL="342900" indent="-342900">
              <a:lnSpc>
                <a:spcPct val="150000"/>
              </a:lnSpc>
              <a:buFont typeface="Arial" panose="020B0604020202020204" pitchFamily="34" charset="0"/>
              <a:buChar char="•"/>
            </a:pPr>
            <a:r>
              <a:rPr lang="en-US" sz="2000" b="0" i="0" dirty="0">
                <a:effectLst/>
                <a:latin typeface="Calibri (Body)"/>
              </a:rPr>
              <a:t>When complexity of the model is low: High Bias and Low Variance.</a:t>
            </a:r>
          </a:p>
          <a:p>
            <a:pPr marL="342900" indent="-342900">
              <a:lnSpc>
                <a:spcPct val="150000"/>
              </a:lnSpc>
              <a:buFont typeface="Arial" panose="020B0604020202020204" pitchFamily="34" charset="0"/>
              <a:buChar char="•"/>
            </a:pPr>
            <a:r>
              <a:rPr lang="en-US" sz="2000" b="0" i="0" dirty="0">
                <a:effectLst/>
                <a:latin typeface="Calibri (Body)"/>
              </a:rPr>
              <a:t>With increasing complexity: Low Bias and High Variance.</a:t>
            </a:r>
          </a:p>
          <a:p>
            <a:pPr marL="342900" indent="-342900">
              <a:lnSpc>
                <a:spcPct val="150000"/>
              </a:lnSpc>
              <a:buFont typeface="Arial" panose="020B0604020202020204" pitchFamily="34" charset="0"/>
              <a:buChar char="•"/>
            </a:pPr>
            <a:r>
              <a:rPr lang="en-US" sz="2000" b="0" i="0" dirty="0">
                <a:effectLst/>
                <a:latin typeface="Calibri (Body)"/>
              </a:rPr>
              <a:t>It is a tradeoff</a:t>
            </a:r>
            <a:br>
              <a:rPr lang="en-US" sz="2000" b="0" i="0" dirty="0">
                <a:solidFill>
                  <a:srgbClr val="000000"/>
                </a:solidFill>
                <a:effectLst/>
                <a:latin typeface="Arial" panose="020B0604020202020204" pitchFamily="34" charset="0"/>
              </a:rPr>
            </a:br>
            <a:endParaRPr lang="en-IN" sz="2000" dirty="0">
              <a:latin typeface="Calibri (Body)"/>
            </a:endParaRPr>
          </a:p>
        </p:txBody>
      </p:sp>
      <p:grpSp>
        <p:nvGrpSpPr>
          <p:cNvPr id="17" name="Group 16">
            <a:extLst>
              <a:ext uri="{FF2B5EF4-FFF2-40B4-BE49-F238E27FC236}">
                <a16:creationId xmlns:a16="http://schemas.microsoft.com/office/drawing/2014/main" id="{0AF7B9DF-3608-45EC-8C25-A02EAA949D2C}"/>
              </a:ext>
            </a:extLst>
          </p:cNvPr>
          <p:cNvGrpSpPr/>
          <p:nvPr/>
        </p:nvGrpSpPr>
        <p:grpSpPr>
          <a:xfrm>
            <a:off x="6298436" y="1293507"/>
            <a:ext cx="5623341" cy="4579914"/>
            <a:chOff x="6473097" y="1117718"/>
            <a:chExt cx="5623341" cy="4579914"/>
          </a:xfrm>
        </p:grpSpPr>
        <p:graphicFrame>
          <p:nvGraphicFramePr>
            <p:cNvPr id="5" name="Object 4">
              <a:extLst>
                <a:ext uri="{FF2B5EF4-FFF2-40B4-BE49-F238E27FC236}">
                  <a16:creationId xmlns:a16="http://schemas.microsoft.com/office/drawing/2014/main" id="{7EA62506-4507-4955-AC32-7FC50E93855C}"/>
                </a:ext>
              </a:extLst>
            </p:cNvPr>
            <p:cNvGraphicFramePr>
              <a:graphicFrameLocks noChangeAspect="1"/>
            </p:cNvGraphicFramePr>
            <p:nvPr/>
          </p:nvGraphicFramePr>
          <p:xfrm>
            <a:off x="7924488" y="1487582"/>
            <a:ext cx="4171950" cy="4210050"/>
          </p:xfrm>
          <a:graphic>
            <a:graphicData uri="http://schemas.openxmlformats.org/presentationml/2006/ole">
              <mc:AlternateContent xmlns:mc="http://schemas.openxmlformats.org/markup-compatibility/2006">
                <mc:Choice xmlns:v="urn:schemas-microsoft-com:vml" Requires="v">
                  <p:oleObj spid="_x0000_s19461" name="Bitmap Image" r:id="rId3" imgW="4172040" imgH="4210200" progId="Paint.Picture">
                    <p:embed/>
                  </p:oleObj>
                </mc:Choice>
                <mc:Fallback>
                  <p:oleObj name="Bitmap Image" r:id="rId3" imgW="4172040" imgH="4210200" progId="Paint.Picture">
                    <p:embed/>
                    <p:pic>
                      <p:nvPicPr>
                        <p:cNvPr id="5" name="Object 4">
                          <a:extLst>
                            <a:ext uri="{FF2B5EF4-FFF2-40B4-BE49-F238E27FC236}">
                              <a16:creationId xmlns:a16="http://schemas.microsoft.com/office/drawing/2014/main" id="{7EA62506-4507-4955-AC32-7FC50E93855C}"/>
                            </a:ext>
                          </a:extLst>
                        </p:cNvPr>
                        <p:cNvPicPr/>
                        <p:nvPr/>
                      </p:nvPicPr>
                      <p:blipFill>
                        <a:blip r:embed="rId4"/>
                        <a:stretch>
                          <a:fillRect/>
                        </a:stretch>
                      </p:blipFill>
                      <p:spPr>
                        <a:xfrm>
                          <a:off x="7924488" y="1487582"/>
                          <a:ext cx="4171950" cy="421005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BD1AE605-E931-4100-9788-76712CE2C013}"/>
                </a:ext>
              </a:extLst>
            </p:cNvPr>
            <p:cNvSpPr txBox="1"/>
            <p:nvPr/>
          </p:nvSpPr>
          <p:spPr>
            <a:xfrm>
              <a:off x="6495186" y="2206803"/>
              <a:ext cx="1429302" cy="369332"/>
            </a:xfrm>
            <a:prstGeom prst="rect">
              <a:avLst/>
            </a:prstGeom>
            <a:noFill/>
          </p:spPr>
          <p:txBody>
            <a:bodyPr wrap="none" rtlCol="0">
              <a:spAutoFit/>
            </a:bodyPr>
            <a:lstStyle/>
            <a:p>
              <a:r>
                <a:rPr lang="en-IN" dirty="0">
                  <a:latin typeface="Calibri (Body)"/>
                </a:rPr>
                <a:t>Low Variance</a:t>
              </a:r>
            </a:p>
          </p:txBody>
        </p:sp>
        <p:sp>
          <p:nvSpPr>
            <p:cNvPr id="10" name="TextBox 9">
              <a:extLst>
                <a:ext uri="{FF2B5EF4-FFF2-40B4-BE49-F238E27FC236}">
                  <a16:creationId xmlns:a16="http://schemas.microsoft.com/office/drawing/2014/main" id="{41200848-01C2-4490-B12F-1ECBA0EE7C82}"/>
                </a:ext>
              </a:extLst>
            </p:cNvPr>
            <p:cNvSpPr txBox="1"/>
            <p:nvPr/>
          </p:nvSpPr>
          <p:spPr>
            <a:xfrm>
              <a:off x="6473097" y="4466007"/>
              <a:ext cx="1473480" cy="369332"/>
            </a:xfrm>
            <a:prstGeom prst="rect">
              <a:avLst/>
            </a:prstGeom>
            <a:noFill/>
          </p:spPr>
          <p:txBody>
            <a:bodyPr wrap="none" rtlCol="0">
              <a:spAutoFit/>
            </a:bodyPr>
            <a:lstStyle/>
            <a:p>
              <a:r>
                <a:rPr lang="en-IN" dirty="0">
                  <a:latin typeface="Calibri (Body)"/>
                </a:rPr>
                <a:t>High Variance</a:t>
              </a:r>
            </a:p>
          </p:txBody>
        </p:sp>
        <p:sp>
          <p:nvSpPr>
            <p:cNvPr id="11" name="TextBox 10">
              <a:extLst>
                <a:ext uri="{FF2B5EF4-FFF2-40B4-BE49-F238E27FC236}">
                  <a16:creationId xmlns:a16="http://schemas.microsoft.com/office/drawing/2014/main" id="{6013AC69-5236-43B7-8276-5526CE06E0EC}"/>
                </a:ext>
              </a:extLst>
            </p:cNvPr>
            <p:cNvSpPr txBox="1"/>
            <p:nvPr/>
          </p:nvSpPr>
          <p:spPr>
            <a:xfrm>
              <a:off x="8348821" y="1139309"/>
              <a:ext cx="999697" cy="369332"/>
            </a:xfrm>
            <a:prstGeom prst="rect">
              <a:avLst/>
            </a:prstGeom>
            <a:noFill/>
          </p:spPr>
          <p:txBody>
            <a:bodyPr wrap="none" rtlCol="0">
              <a:spAutoFit/>
            </a:bodyPr>
            <a:lstStyle/>
            <a:p>
              <a:r>
                <a:rPr lang="en-IN" dirty="0">
                  <a:latin typeface="Calibri (Body)"/>
                </a:rPr>
                <a:t>Low Bias</a:t>
              </a:r>
            </a:p>
          </p:txBody>
        </p:sp>
        <p:sp>
          <p:nvSpPr>
            <p:cNvPr id="12" name="TextBox 11">
              <a:extLst>
                <a:ext uri="{FF2B5EF4-FFF2-40B4-BE49-F238E27FC236}">
                  <a16:creationId xmlns:a16="http://schemas.microsoft.com/office/drawing/2014/main" id="{78847A7C-593C-4EFF-A155-948FA4CEE20C}"/>
                </a:ext>
              </a:extLst>
            </p:cNvPr>
            <p:cNvSpPr txBox="1"/>
            <p:nvPr/>
          </p:nvSpPr>
          <p:spPr>
            <a:xfrm>
              <a:off x="10422765" y="1117718"/>
              <a:ext cx="1043876" cy="369332"/>
            </a:xfrm>
            <a:prstGeom prst="rect">
              <a:avLst/>
            </a:prstGeom>
            <a:noFill/>
          </p:spPr>
          <p:txBody>
            <a:bodyPr wrap="none" rtlCol="0">
              <a:spAutoFit/>
            </a:bodyPr>
            <a:lstStyle/>
            <a:p>
              <a:r>
                <a:rPr lang="en-IN" dirty="0">
                  <a:latin typeface="Calibri (Body)"/>
                </a:rPr>
                <a:t>High Bias</a:t>
              </a:r>
            </a:p>
          </p:txBody>
        </p:sp>
      </p:grpSp>
    </p:spTree>
    <p:extLst>
      <p:ext uri="{BB962C8B-B14F-4D97-AF65-F5344CB8AC3E}">
        <p14:creationId xmlns:p14="http://schemas.microsoft.com/office/powerpoint/2010/main" val="311891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352A5162-2D25-435B-90E3-70203CAC4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0013"/>
            <a:ext cx="12267344" cy="6107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FC6957-F904-4157-9702-9478070F14EA}"/>
              </a:ext>
            </a:extLst>
          </p:cNvPr>
          <p:cNvSpPr txBox="1"/>
          <p:nvPr/>
        </p:nvSpPr>
        <p:spPr>
          <a:xfrm>
            <a:off x="811365" y="285668"/>
            <a:ext cx="10451036" cy="1569660"/>
          </a:xfrm>
          <a:prstGeom prst="rect">
            <a:avLst/>
          </a:prstGeom>
          <a:noFill/>
        </p:spPr>
        <p:txBody>
          <a:bodyPr wrap="square" rtlCol="0">
            <a:spAutoFit/>
          </a:bodyPr>
          <a:lstStyle/>
          <a:p>
            <a:r>
              <a:rPr lang="en-IN" sz="2400" b="0" i="0" dirty="0">
                <a:effectLst/>
                <a:latin typeface="Calibri (Body)"/>
              </a:rPr>
              <a:t>American Express handles over 25% of credit card activity in the USA. In 2014, they handled over $1 trillion in transactions. Fraudulent transactions are a big risk to the credit card business. They identified and prevented about $2 billion of potential fraud in a single year.</a:t>
            </a:r>
            <a:endParaRPr lang="en-IN" sz="2400" dirty="0">
              <a:latin typeface="Calibri (Body)"/>
            </a:endParaRPr>
          </a:p>
        </p:txBody>
      </p:sp>
      <p:sp>
        <p:nvSpPr>
          <p:cNvPr id="5" name="TextBox 4">
            <a:extLst>
              <a:ext uri="{FF2B5EF4-FFF2-40B4-BE49-F238E27FC236}">
                <a16:creationId xmlns:a16="http://schemas.microsoft.com/office/drawing/2014/main" id="{CA792128-9059-4719-88A9-07BF9BCB2318}"/>
              </a:ext>
            </a:extLst>
          </p:cNvPr>
          <p:cNvSpPr txBox="1"/>
          <p:nvPr/>
        </p:nvSpPr>
        <p:spPr>
          <a:xfrm>
            <a:off x="8639503" y="4341987"/>
            <a:ext cx="2680286" cy="461665"/>
          </a:xfrm>
          <a:prstGeom prst="rect">
            <a:avLst/>
          </a:prstGeom>
          <a:noFill/>
        </p:spPr>
        <p:txBody>
          <a:bodyPr wrap="none" rtlCol="0">
            <a:spAutoFit/>
          </a:bodyPr>
          <a:lstStyle/>
          <a:p>
            <a:r>
              <a:rPr lang="en-IN" sz="2400" b="1" dirty="0">
                <a:solidFill>
                  <a:srgbClr val="004DA1"/>
                </a:solidFill>
                <a:latin typeface="Calibri (Body)"/>
              </a:rPr>
              <a:t>How did they do it?</a:t>
            </a:r>
          </a:p>
        </p:txBody>
      </p:sp>
    </p:spTree>
    <p:extLst>
      <p:ext uri="{BB962C8B-B14F-4D97-AF65-F5344CB8AC3E}">
        <p14:creationId xmlns:p14="http://schemas.microsoft.com/office/powerpoint/2010/main" val="277272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9224-CAD8-4EC6-BF7D-03DE07129383}"/>
              </a:ext>
            </a:extLst>
          </p:cNvPr>
          <p:cNvSpPr txBox="1"/>
          <p:nvPr/>
        </p:nvSpPr>
        <p:spPr>
          <a:xfrm>
            <a:off x="688368" y="400691"/>
            <a:ext cx="9992800" cy="584775"/>
          </a:xfrm>
          <a:prstGeom prst="rect">
            <a:avLst/>
          </a:prstGeom>
          <a:noFill/>
        </p:spPr>
        <p:txBody>
          <a:bodyPr wrap="none" rtlCol="0">
            <a:spAutoFit/>
          </a:bodyPr>
          <a:lstStyle/>
          <a:p>
            <a:r>
              <a:rPr lang="en-IN" sz="3200" b="1" dirty="0">
                <a:solidFill>
                  <a:srgbClr val="0070C0"/>
                </a:solidFill>
                <a:latin typeface="Calibri (Body)"/>
              </a:rPr>
              <a:t>Ensemble methods: Combining Models for better results</a:t>
            </a:r>
          </a:p>
        </p:txBody>
      </p:sp>
      <p:sp>
        <p:nvSpPr>
          <p:cNvPr id="3" name="TextBox 2">
            <a:extLst>
              <a:ext uri="{FF2B5EF4-FFF2-40B4-BE49-F238E27FC236}">
                <a16:creationId xmlns:a16="http://schemas.microsoft.com/office/drawing/2014/main" id="{50A0DA3D-A0A4-4505-9BAC-69B53666BDCB}"/>
              </a:ext>
            </a:extLst>
          </p:cNvPr>
          <p:cNvSpPr txBox="1"/>
          <p:nvPr/>
        </p:nvSpPr>
        <p:spPr>
          <a:xfrm>
            <a:off x="688368" y="1807373"/>
            <a:ext cx="5291192" cy="2814617"/>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IN" sz="2000" b="0" i="0" dirty="0">
                <a:effectLst/>
                <a:latin typeface="Arial" panose="020B0604020202020204" pitchFamily="34" charset="0"/>
              </a:rPr>
              <a:t>As an orchestra combines different instruments to produce better music, multiple learning technique scan be combined for better predictive performance.</a:t>
            </a:r>
            <a:br>
              <a:rPr lang="en-US" sz="2000" b="0" i="0" dirty="0">
                <a:solidFill>
                  <a:srgbClr val="000000"/>
                </a:solidFill>
                <a:effectLst/>
                <a:latin typeface="Arial" panose="020B0604020202020204" pitchFamily="34" charset="0"/>
              </a:rPr>
            </a:br>
            <a:endParaRPr lang="en-IN" sz="2000" dirty="0">
              <a:latin typeface="Calibri (Body)"/>
            </a:endParaRPr>
          </a:p>
        </p:txBody>
      </p:sp>
      <p:graphicFrame>
        <p:nvGraphicFramePr>
          <p:cNvPr id="5" name="Object 4">
            <a:extLst>
              <a:ext uri="{FF2B5EF4-FFF2-40B4-BE49-F238E27FC236}">
                <a16:creationId xmlns:a16="http://schemas.microsoft.com/office/drawing/2014/main" id="{DA51FAA1-5DCC-4628-AB32-40D50C3D44AD}"/>
              </a:ext>
            </a:extLst>
          </p:cNvPr>
          <p:cNvGraphicFramePr>
            <a:graphicFrameLocks noChangeAspect="1"/>
          </p:cNvGraphicFramePr>
          <p:nvPr/>
        </p:nvGraphicFramePr>
        <p:xfrm>
          <a:off x="6095999" y="1188609"/>
          <a:ext cx="4825429" cy="5037530"/>
        </p:xfrm>
        <a:graphic>
          <a:graphicData uri="http://schemas.openxmlformats.org/presentationml/2006/ole">
            <mc:AlternateContent xmlns:mc="http://schemas.openxmlformats.org/markup-compatibility/2006">
              <mc:Choice xmlns:v="urn:schemas-microsoft-com:vml" Requires="v">
                <p:oleObj spid="_x0000_s20485" name="Bitmap Image" r:id="rId3" imgW="3193920" imgH="3943440" progId="Paint.Picture">
                  <p:embed/>
                </p:oleObj>
              </mc:Choice>
              <mc:Fallback>
                <p:oleObj name="Bitmap Image" r:id="rId3" imgW="3193920" imgH="3943440" progId="Paint.Picture">
                  <p:embed/>
                  <p:pic>
                    <p:nvPicPr>
                      <p:cNvPr id="5" name="Object 4">
                        <a:extLst>
                          <a:ext uri="{FF2B5EF4-FFF2-40B4-BE49-F238E27FC236}">
                            <a16:creationId xmlns:a16="http://schemas.microsoft.com/office/drawing/2014/main" id="{DA51FAA1-5DCC-4628-AB32-40D50C3D44AD}"/>
                          </a:ext>
                        </a:extLst>
                      </p:cNvPr>
                      <p:cNvPicPr/>
                      <p:nvPr/>
                    </p:nvPicPr>
                    <p:blipFill>
                      <a:blip r:embed="rId4"/>
                      <a:stretch>
                        <a:fillRect/>
                      </a:stretch>
                    </p:blipFill>
                    <p:spPr>
                      <a:xfrm>
                        <a:off x="6095999" y="1188609"/>
                        <a:ext cx="4825429" cy="5037530"/>
                      </a:xfrm>
                      <a:prstGeom prst="rect">
                        <a:avLst/>
                      </a:prstGeom>
                    </p:spPr>
                  </p:pic>
                </p:oleObj>
              </mc:Fallback>
            </mc:AlternateContent>
          </a:graphicData>
        </a:graphic>
      </p:graphicFrame>
    </p:spTree>
    <p:extLst>
      <p:ext uri="{BB962C8B-B14F-4D97-AF65-F5344CB8AC3E}">
        <p14:creationId xmlns:p14="http://schemas.microsoft.com/office/powerpoint/2010/main" val="15392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9224-CAD8-4EC6-BF7D-03DE07129383}"/>
              </a:ext>
            </a:extLst>
          </p:cNvPr>
          <p:cNvSpPr txBox="1"/>
          <p:nvPr/>
        </p:nvSpPr>
        <p:spPr>
          <a:xfrm>
            <a:off x="688368" y="400691"/>
            <a:ext cx="6153608" cy="584775"/>
          </a:xfrm>
          <a:prstGeom prst="rect">
            <a:avLst/>
          </a:prstGeom>
          <a:noFill/>
        </p:spPr>
        <p:txBody>
          <a:bodyPr wrap="none" rtlCol="0">
            <a:spAutoFit/>
          </a:bodyPr>
          <a:lstStyle/>
          <a:p>
            <a:r>
              <a:rPr lang="en-IN" sz="3200" b="1" dirty="0">
                <a:solidFill>
                  <a:srgbClr val="0070C0"/>
                </a:solidFill>
                <a:latin typeface="Calibri (Body)"/>
              </a:rPr>
              <a:t>Ensemble methods: Random forest</a:t>
            </a:r>
          </a:p>
        </p:txBody>
      </p:sp>
      <p:sp>
        <p:nvSpPr>
          <p:cNvPr id="3" name="TextBox 2">
            <a:extLst>
              <a:ext uri="{FF2B5EF4-FFF2-40B4-BE49-F238E27FC236}">
                <a16:creationId xmlns:a16="http://schemas.microsoft.com/office/drawing/2014/main" id="{50A0DA3D-A0A4-4505-9BAC-69B53666BDCB}"/>
              </a:ext>
            </a:extLst>
          </p:cNvPr>
          <p:cNvSpPr txBox="1"/>
          <p:nvPr/>
        </p:nvSpPr>
        <p:spPr>
          <a:xfrm>
            <a:off x="688368" y="1807373"/>
            <a:ext cx="5291192" cy="2352952"/>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US" sz="2000" dirty="0">
                <a:effectLst/>
                <a:latin typeface="Calibri (Body)"/>
              </a:rPr>
              <a:t>Create multiple decision trees by selecting random number of features.</a:t>
            </a:r>
          </a:p>
          <a:p>
            <a:pPr marL="342900" indent="-342900" rtl="0">
              <a:lnSpc>
                <a:spcPct val="150000"/>
              </a:lnSpc>
              <a:buFont typeface="Arial" panose="020B0604020202020204" pitchFamily="34" charset="0"/>
              <a:buChar char="•"/>
            </a:pPr>
            <a:r>
              <a:rPr lang="en-US" sz="2000" dirty="0">
                <a:effectLst/>
                <a:latin typeface="Calibri (Body)"/>
              </a:rPr>
              <a:t>The results of these decision trees are aggregated to enhance predictive performance</a:t>
            </a:r>
            <a:r>
              <a:rPr lang="en-IN" sz="2000" dirty="0">
                <a:effectLst/>
                <a:latin typeface="Calibri (Body)"/>
              </a:rPr>
              <a:t>.</a:t>
            </a:r>
            <a:endParaRPr lang="en-US" sz="2000" dirty="0">
              <a:effectLst/>
              <a:latin typeface="Calibri (Body)"/>
            </a:endParaRPr>
          </a:p>
        </p:txBody>
      </p:sp>
      <p:graphicFrame>
        <p:nvGraphicFramePr>
          <p:cNvPr id="4" name="Object 3">
            <a:extLst>
              <a:ext uri="{FF2B5EF4-FFF2-40B4-BE49-F238E27FC236}">
                <a16:creationId xmlns:a16="http://schemas.microsoft.com/office/drawing/2014/main" id="{66FAC718-D3CC-4731-9B00-A7F6CD2CC053}"/>
              </a:ext>
            </a:extLst>
          </p:cNvPr>
          <p:cNvGraphicFramePr>
            <a:graphicFrameLocks noChangeAspect="1"/>
          </p:cNvGraphicFramePr>
          <p:nvPr/>
        </p:nvGraphicFramePr>
        <p:xfrm>
          <a:off x="6354958" y="1517176"/>
          <a:ext cx="4823324" cy="3979497"/>
        </p:xfrm>
        <a:graphic>
          <a:graphicData uri="http://schemas.openxmlformats.org/presentationml/2006/ole">
            <mc:AlternateContent xmlns:mc="http://schemas.openxmlformats.org/markup-compatibility/2006">
              <mc:Choice xmlns:v="urn:schemas-microsoft-com:vml" Requires="v">
                <p:oleObj spid="_x0000_s21509" name="Bitmap Image" r:id="rId3" imgW="4146480" imgH="2851200" progId="Paint.Picture">
                  <p:embed/>
                </p:oleObj>
              </mc:Choice>
              <mc:Fallback>
                <p:oleObj name="Bitmap Image" r:id="rId3" imgW="4146480" imgH="2851200" progId="Paint.Picture">
                  <p:embed/>
                  <p:pic>
                    <p:nvPicPr>
                      <p:cNvPr id="4" name="Object 3">
                        <a:extLst>
                          <a:ext uri="{FF2B5EF4-FFF2-40B4-BE49-F238E27FC236}">
                            <a16:creationId xmlns:a16="http://schemas.microsoft.com/office/drawing/2014/main" id="{66FAC718-D3CC-4731-9B00-A7F6CD2CC053}"/>
                          </a:ext>
                        </a:extLst>
                      </p:cNvPr>
                      <p:cNvPicPr/>
                      <p:nvPr/>
                    </p:nvPicPr>
                    <p:blipFill>
                      <a:blip r:embed="rId4"/>
                      <a:stretch>
                        <a:fillRect/>
                      </a:stretch>
                    </p:blipFill>
                    <p:spPr>
                      <a:xfrm>
                        <a:off x="6354958" y="1517176"/>
                        <a:ext cx="4823324" cy="3979497"/>
                      </a:xfrm>
                      <a:prstGeom prst="rect">
                        <a:avLst/>
                      </a:prstGeom>
                    </p:spPr>
                  </p:pic>
                </p:oleObj>
              </mc:Fallback>
            </mc:AlternateContent>
          </a:graphicData>
        </a:graphic>
      </p:graphicFrame>
    </p:spTree>
    <p:extLst>
      <p:ext uri="{BB962C8B-B14F-4D97-AF65-F5344CB8AC3E}">
        <p14:creationId xmlns:p14="http://schemas.microsoft.com/office/powerpoint/2010/main" val="2215815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46B60CAA-768D-413E-8B40-995161A3B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3511A6-79B0-4B21-87DE-A1FA129CED66}"/>
              </a:ext>
            </a:extLst>
          </p:cNvPr>
          <p:cNvSpPr txBox="1"/>
          <p:nvPr/>
        </p:nvSpPr>
        <p:spPr>
          <a:xfrm>
            <a:off x="1191804" y="3339100"/>
            <a:ext cx="3883630" cy="830997"/>
          </a:xfrm>
          <a:prstGeom prst="rect">
            <a:avLst/>
          </a:prstGeom>
          <a:noFill/>
        </p:spPr>
        <p:txBody>
          <a:bodyPr wrap="square" rtlCol="0">
            <a:spAutoFit/>
          </a:bodyPr>
          <a:lstStyle/>
          <a:p>
            <a:r>
              <a:rPr lang="en-IN" sz="2400" dirty="0">
                <a:solidFill>
                  <a:schemeClr val="bg1"/>
                </a:solidFill>
                <a:latin typeface="Calibri (Body)"/>
              </a:rPr>
              <a:t>How will the past and present impact the future?</a:t>
            </a:r>
          </a:p>
        </p:txBody>
      </p:sp>
      <p:sp>
        <p:nvSpPr>
          <p:cNvPr id="5" name="Rectangle 4">
            <a:extLst>
              <a:ext uri="{FF2B5EF4-FFF2-40B4-BE49-F238E27FC236}">
                <a16:creationId xmlns:a16="http://schemas.microsoft.com/office/drawing/2014/main" id="{76A97E3F-F2D4-4EEE-ACA3-5582AE94377F}"/>
              </a:ext>
            </a:extLst>
          </p:cNvPr>
          <p:cNvSpPr/>
          <p:nvPr/>
        </p:nvSpPr>
        <p:spPr>
          <a:xfrm>
            <a:off x="0" y="5231509"/>
            <a:ext cx="12192000" cy="162649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4000" b="1" dirty="0">
                <a:latin typeface="Calibri (Body)"/>
              </a:rPr>
              <a:t>Time series methods</a:t>
            </a:r>
          </a:p>
        </p:txBody>
      </p:sp>
    </p:spTree>
    <p:extLst>
      <p:ext uri="{BB962C8B-B14F-4D97-AF65-F5344CB8AC3E}">
        <p14:creationId xmlns:p14="http://schemas.microsoft.com/office/powerpoint/2010/main" val="1660181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9224-CAD8-4EC6-BF7D-03DE07129383}"/>
              </a:ext>
            </a:extLst>
          </p:cNvPr>
          <p:cNvSpPr txBox="1"/>
          <p:nvPr/>
        </p:nvSpPr>
        <p:spPr>
          <a:xfrm>
            <a:off x="688368" y="400691"/>
            <a:ext cx="9443419" cy="584775"/>
          </a:xfrm>
          <a:prstGeom prst="rect">
            <a:avLst/>
          </a:prstGeom>
          <a:noFill/>
        </p:spPr>
        <p:txBody>
          <a:bodyPr wrap="none" rtlCol="0">
            <a:spAutoFit/>
          </a:bodyPr>
          <a:lstStyle/>
          <a:p>
            <a:r>
              <a:rPr lang="en-IN" sz="3200" b="1" dirty="0">
                <a:solidFill>
                  <a:srgbClr val="0070C0"/>
                </a:solidFill>
                <a:latin typeface="Calibri (Body)"/>
              </a:rPr>
              <a:t>Can we tell the future from the past and present data?</a:t>
            </a:r>
          </a:p>
        </p:txBody>
      </p:sp>
      <p:sp>
        <p:nvSpPr>
          <p:cNvPr id="3" name="TextBox 2">
            <a:extLst>
              <a:ext uri="{FF2B5EF4-FFF2-40B4-BE49-F238E27FC236}">
                <a16:creationId xmlns:a16="http://schemas.microsoft.com/office/drawing/2014/main" id="{50A0DA3D-A0A4-4505-9BAC-69B53666BDCB}"/>
              </a:ext>
            </a:extLst>
          </p:cNvPr>
          <p:cNvSpPr txBox="1"/>
          <p:nvPr/>
        </p:nvSpPr>
        <p:spPr>
          <a:xfrm>
            <a:off x="688368" y="1345036"/>
            <a:ext cx="9000162" cy="3091616"/>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US" sz="2400" dirty="0">
                <a:effectLst/>
                <a:latin typeface="Calibri (Body)"/>
              </a:rPr>
              <a:t>An economist wants to forecast the GDP for the next year.</a:t>
            </a:r>
          </a:p>
          <a:p>
            <a:pPr marL="342900" indent="-342900" rtl="0">
              <a:lnSpc>
                <a:spcPct val="150000"/>
              </a:lnSpc>
              <a:buFont typeface="Arial" panose="020B0604020202020204" pitchFamily="34" charset="0"/>
              <a:buChar char="•"/>
            </a:pPr>
            <a:r>
              <a:rPr lang="en-US" sz="2400" dirty="0">
                <a:effectLst/>
                <a:latin typeface="Calibri (Body)"/>
              </a:rPr>
              <a:t>A company wants to forecast the sales for the next quarter.</a:t>
            </a:r>
          </a:p>
          <a:p>
            <a:pPr marL="342900" indent="-342900" rtl="0">
              <a:lnSpc>
                <a:spcPct val="150000"/>
              </a:lnSpc>
              <a:buFont typeface="Arial" panose="020B0604020202020204" pitchFamily="34" charset="0"/>
              <a:buChar char="•"/>
            </a:pPr>
            <a:r>
              <a:rPr lang="en-US" sz="2400" dirty="0">
                <a:effectLst/>
                <a:latin typeface="Calibri (Body)"/>
              </a:rPr>
              <a:t>An investor wants to do Stock Market Analysis.</a:t>
            </a:r>
          </a:p>
          <a:p>
            <a:pPr>
              <a:lnSpc>
                <a:spcPct val="150000"/>
              </a:lnSpc>
            </a:pPr>
            <a:br>
              <a:rPr lang="en-US" sz="2000" b="0" i="0" dirty="0">
                <a:solidFill>
                  <a:srgbClr val="000000"/>
                </a:solidFill>
                <a:effectLst/>
                <a:latin typeface="Arial" panose="020B0604020202020204" pitchFamily="34" charset="0"/>
              </a:rPr>
            </a:br>
            <a:br>
              <a:rPr lang="en-US" sz="2000" b="0" i="0" dirty="0">
                <a:solidFill>
                  <a:srgbClr val="000000"/>
                </a:solidFill>
                <a:effectLst/>
                <a:latin typeface="Arial" panose="020B0604020202020204" pitchFamily="34" charset="0"/>
              </a:rPr>
            </a:br>
            <a:endParaRPr lang="en-IN" sz="2000" dirty="0">
              <a:latin typeface="Calibri (Body)"/>
            </a:endParaRPr>
          </a:p>
        </p:txBody>
      </p:sp>
    </p:spTree>
    <p:extLst>
      <p:ext uri="{BB962C8B-B14F-4D97-AF65-F5344CB8AC3E}">
        <p14:creationId xmlns:p14="http://schemas.microsoft.com/office/powerpoint/2010/main" val="3266112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9224-CAD8-4EC6-BF7D-03DE07129383}"/>
              </a:ext>
            </a:extLst>
          </p:cNvPr>
          <p:cNvSpPr txBox="1"/>
          <p:nvPr/>
        </p:nvSpPr>
        <p:spPr>
          <a:xfrm>
            <a:off x="688368" y="400691"/>
            <a:ext cx="4196726" cy="584775"/>
          </a:xfrm>
          <a:prstGeom prst="rect">
            <a:avLst/>
          </a:prstGeom>
          <a:noFill/>
        </p:spPr>
        <p:txBody>
          <a:bodyPr wrap="none" rtlCol="0">
            <a:spAutoFit/>
          </a:bodyPr>
          <a:lstStyle/>
          <a:p>
            <a:r>
              <a:rPr lang="en-IN" sz="3200" b="1" dirty="0">
                <a:solidFill>
                  <a:srgbClr val="0070C0"/>
                </a:solidFill>
                <a:latin typeface="Calibri (Body)"/>
              </a:rPr>
              <a:t>Timeseries : forecasting</a:t>
            </a:r>
          </a:p>
        </p:txBody>
      </p:sp>
      <p:graphicFrame>
        <p:nvGraphicFramePr>
          <p:cNvPr id="4" name="Object 3">
            <a:extLst>
              <a:ext uri="{FF2B5EF4-FFF2-40B4-BE49-F238E27FC236}">
                <a16:creationId xmlns:a16="http://schemas.microsoft.com/office/drawing/2014/main" id="{62641726-C225-4412-9199-757E8C85C981}"/>
              </a:ext>
            </a:extLst>
          </p:cNvPr>
          <p:cNvGraphicFramePr>
            <a:graphicFrameLocks noChangeAspect="1"/>
          </p:cNvGraphicFramePr>
          <p:nvPr/>
        </p:nvGraphicFramePr>
        <p:xfrm>
          <a:off x="688368" y="1600057"/>
          <a:ext cx="10745678" cy="4317857"/>
        </p:xfrm>
        <a:graphic>
          <a:graphicData uri="http://schemas.openxmlformats.org/presentationml/2006/ole">
            <mc:AlternateContent xmlns:mc="http://schemas.openxmlformats.org/markup-compatibility/2006">
              <mc:Choice xmlns:v="urn:schemas-microsoft-com:vml" Requires="v">
                <p:oleObj spid="_x0000_s22533" name="Bitmap Image" r:id="rId3" imgW="7664400" imgH="3079800" progId="Paint.Picture">
                  <p:embed/>
                </p:oleObj>
              </mc:Choice>
              <mc:Fallback>
                <p:oleObj name="Bitmap Image" r:id="rId3" imgW="7664400" imgH="3079800" progId="Paint.Picture">
                  <p:embed/>
                  <p:pic>
                    <p:nvPicPr>
                      <p:cNvPr id="4" name="Object 3">
                        <a:extLst>
                          <a:ext uri="{FF2B5EF4-FFF2-40B4-BE49-F238E27FC236}">
                            <a16:creationId xmlns:a16="http://schemas.microsoft.com/office/drawing/2014/main" id="{62641726-C225-4412-9199-757E8C85C981}"/>
                          </a:ext>
                        </a:extLst>
                      </p:cNvPr>
                      <p:cNvPicPr/>
                      <p:nvPr/>
                    </p:nvPicPr>
                    <p:blipFill>
                      <a:blip r:embed="rId4"/>
                      <a:stretch>
                        <a:fillRect/>
                      </a:stretch>
                    </p:blipFill>
                    <p:spPr>
                      <a:xfrm>
                        <a:off x="688368" y="1600057"/>
                        <a:ext cx="10745678" cy="4317857"/>
                      </a:xfrm>
                      <a:prstGeom prst="rect">
                        <a:avLst/>
                      </a:prstGeom>
                    </p:spPr>
                  </p:pic>
                </p:oleObj>
              </mc:Fallback>
            </mc:AlternateContent>
          </a:graphicData>
        </a:graphic>
      </p:graphicFrame>
    </p:spTree>
    <p:extLst>
      <p:ext uri="{BB962C8B-B14F-4D97-AF65-F5344CB8AC3E}">
        <p14:creationId xmlns:p14="http://schemas.microsoft.com/office/powerpoint/2010/main" val="1245678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a:extLst>
              <a:ext uri="{FF2B5EF4-FFF2-40B4-BE49-F238E27FC236}">
                <a16:creationId xmlns:a16="http://schemas.microsoft.com/office/drawing/2014/main" id="{517C68B1-1863-49D7-8FE7-7EA628A7F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363A8BF-05DC-4AA0-833E-3CC9D88E1F7D}"/>
              </a:ext>
            </a:extLst>
          </p:cNvPr>
          <p:cNvSpPr/>
          <p:nvPr/>
        </p:nvSpPr>
        <p:spPr>
          <a:xfrm>
            <a:off x="0" y="5815173"/>
            <a:ext cx="12192000" cy="104282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atin typeface="Calibri (Body)"/>
              </a:rPr>
              <a:t>Can machines understand knowledge available in human languages?</a:t>
            </a:r>
          </a:p>
        </p:txBody>
      </p:sp>
    </p:spTree>
    <p:extLst>
      <p:ext uri="{BB962C8B-B14F-4D97-AF65-F5344CB8AC3E}">
        <p14:creationId xmlns:p14="http://schemas.microsoft.com/office/powerpoint/2010/main" val="886445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F20C35E8-E480-451A-A142-E2D78B358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C4612F4-C163-42E5-96BF-63F9BDF5F103}"/>
              </a:ext>
            </a:extLst>
          </p:cNvPr>
          <p:cNvSpPr/>
          <p:nvPr/>
        </p:nvSpPr>
        <p:spPr>
          <a:xfrm>
            <a:off x="4541178" y="1"/>
            <a:ext cx="7650822" cy="4674742"/>
          </a:xfrm>
          <a:prstGeom prst="rect">
            <a:avLst/>
          </a:prstGeom>
          <a:solidFill>
            <a:schemeClr val="dk1">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A5B6C4AC-EC29-459A-9BD9-1DFC153C5481}"/>
              </a:ext>
            </a:extLst>
          </p:cNvPr>
          <p:cNvSpPr txBox="1"/>
          <p:nvPr/>
        </p:nvSpPr>
        <p:spPr>
          <a:xfrm>
            <a:off x="5294615" y="352213"/>
            <a:ext cx="5876817" cy="3970318"/>
          </a:xfrm>
          <a:prstGeom prst="rect">
            <a:avLst/>
          </a:prstGeom>
          <a:noFill/>
        </p:spPr>
        <p:txBody>
          <a:bodyPr wrap="square" rtlCol="0">
            <a:spAutoFit/>
          </a:bodyPr>
          <a:lstStyle/>
          <a:p>
            <a:r>
              <a:rPr lang="en-US" sz="3600" b="1" i="0" dirty="0">
                <a:solidFill>
                  <a:schemeClr val="bg1"/>
                </a:solidFill>
                <a:effectLst/>
                <a:latin typeface="Calibri (Body)"/>
              </a:rPr>
              <a:t>Apollo-11 moon landing mission and NLP </a:t>
            </a:r>
          </a:p>
          <a:p>
            <a:endParaRPr lang="en-US" sz="2000" dirty="0">
              <a:solidFill>
                <a:schemeClr val="bg1"/>
              </a:solidFill>
              <a:latin typeface="Calibri (Body)"/>
            </a:endParaRPr>
          </a:p>
          <a:p>
            <a:r>
              <a:rPr lang="en-US" sz="2000" i="0" dirty="0">
                <a:solidFill>
                  <a:schemeClr val="bg1"/>
                </a:solidFill>
                <a:effectLst/>
                <a:latin typeface="Calibri (Body)"/>
              </a:rPr>
              <a:t>The LUNAR system was designed as a language interface to give geologists direct access to a database containing information on lunar rock and soil compositions obtained during the NASA Apollo-11 moon landing mission.</a:t>
            </a:r>
          </a:p>
          <a:p>
            <a:endParaRPr lang="en-US" sz="2000" dirty="0">
              <a:solidFill>
                <a:schemeClr val="bg1"/>
              </a:solidFill>
              <a:latin typeface="Calibri (Body)"/>
            </a:endParaRPr>
          </a:p>
          <a:p>
            <a:r>
              <a:rPr lang="en-US" sz="2000" i="0" dirty="0">
                <a:solidFill>
                  <a:schemeClr val="bg1"/>
                </a:solidFill>
                <a:effectLst/>
                <a:latin typeface="Calibri (Body)"/>
              </a:rPr>
              <a:t>The design objective was to build a system that could respond to natural queries received from geologists.</a:t>
            </a:r>
            <a:endParaRPr lang="en-IN" sz="2000" dirty="0">
              <a:solidFill>
                <a:schemeClr val="bg1"/>
              </a:solidFill>
              <a:latin typeface="Calibri (Body)"/>
            </a:endParaRPr>
          </a:p>
        </p:txBody>
      </p:sp>
      <p:sp>
        <p:nvSpPr>
          <p:cNvPr id="5" name="Rectangle 4">
            <a:extLst>
              <a:ext uri="{FF2B5EF4-FFF2-40B4-BE49-F238E27FC236}">
                <a16:creationId xmlns:a16="http://schemas.microsoft.com/office/drawing/2014/main" id="{2CA34A8B-9C41-4D67-B929-0409ABB15D82}"/>
              </a:ext>
            </a:extLst>
          </p:cNvPr>
          <p:cNvSpPr/>
          <p:nvPr/>
        </p:nvSpPr>
        <p:spPr>
          <a:xfrm>
            <a:off x="0" y="4674743"/>
            <a:ext cx="4469258" cy="2208298"/>
          </a:xfrm>
          <a:prstGeom prst="rect">
            <a:avLst/>
          </a:prstGeom>
          <a:solidFill>
            <a:schemeClr val="dk1">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EA6E33F-3865-43B0-85E7-41F59586DBA7}"/>
              </a:ext>
            </a:extLst>
          </p:cNvPr>
          <p:cNvSpPr txBox="1"/>
          <p:nvPr/>
        </p:nvSpPr>
        <p:spPr>
          <a:xfrm>
            <a:off x="273978" y="4963284"/>
            <a:ext cx="3921302" cy="1631216"/>
          </a:xfrm>
          <a:prstGeom prst="rect">
            <a:avLst/>
          </a:prstGeom>
          <a:noFill/>
        </p:spPr>
        <p:txBody>
          <a:bodyPr wrap="square" rtlCol="0">
            <a:spAutoFit/>
          </a:bodyPr>
          <a:lstStyle/>
          <a:p>
            <a:r>
              <a:rPr lang="en-US" sz="2000" b="0" i="0" dirty="0">
                <a:solidFill>
                  <a:schemeClr val="bg1"/>
                </a:solidFill>
                <a:effectLst/>
                <a:latin typeface="Calibri (Body)"/>
              </a:rPr>
              <a:t>What is the average basalt content? </a:t>
            </a:r>
          </a:p>
          <a:p>
            <a:endParaRPr lang="en-US" sz="2000" dirty="0">
              <a:solidFill>
                <a:schemeClr val="bg1"/>
              </a:solidFill>
              <a:latin typeface="Calibri (Body)"/>
            </a:endParaRPr>
          </a:p>
          <a:p>
            <a:r>
              <a:rPr lang="en-US" sz="2000" b="0" i="0" dirty="0">
                <a:solidFill>
                  <a:schemeClr val="bg1"/>
                </a:solidFill>
                <a:effectLst/>
                <a:latin typeface="Calibri (Body)"/>
              </a:rPr>
              <a:t>What is the average concentration of aluminum in the high alkali rocks?</a:t>
            </a:r>
            <a:endParaRPr lang="en-IN" sz="2000" dirty="0">
              <a:solidFill>
                <a:schemeClr val="bg1"/>
              </a:solidFill>
              <a:latin typeface="Calibri (Body)"/>
            </a:endParaRPr>
          </a:p>
        </p:txBody>
      </p:sp>
    </p:spTree>
    <p:extLst>
      <p:ext uri="{BB962C8B-B14F-4D97-AF65-F5344CB8AC3E}">
        <p14:creationId xmlns:p14="http://schemas.microsoft.com/office/powerpoint/2010/main" val="382757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9224-CAD8-4EC6-BF7D-03DE07129383}"/>
              </a:ext>
            </a:extLst>
          </p:cNvPr>
          <p:cNvSpPr txBox="1"/>
          <p:nvPr/>
        </p:nvSpPr>
        <p:spPr>
          <a:xfrm>
            <a:off x="300150" y="441787"/>
            <a:ext cx="11591699" cy="584775"/>
          </a:xfrm>
          <a:prstGeom prst="rect">
            <a:avLst/>
          </a:prstGeom>
          <a:noFill/>
        </p:spPr>
        <p:txBody>
          <a:bodyPr wrap="none" rtlCol="0">
            <a:spAutoFit/>
          </a:bodyPr>
          <a:lstStyle/>
          <a:p>
            <a:r>
              <a:rPr lang="en-IN" sz="3200" b="1" dirty="0">
                <a:solidFill>
                  <a:srgbClr val="0070C0"/>
                </a:solidFill>
                <a:latin typeface="Calibri (Body)"/>
              </a:rPr>
              <a:t>Can machine understand  knowledge available in human language?</a:t>
            </a:r>
          </a:p>
        </p:txBody>
      </p:sp>
      <p:sp>
        <p:nvSpPr>
          <p:cNvPr id="3" name="TextBox 2">
            <a:extLst>
              <a:ext uri="{FF2B5EF4-FFF2-40B4-BE49-F238E27FC236}">
                <a16:creationId xmlns:a16="http://schemas.microsoft.com/office/drawing/2014/main" id="{50A0DA3D-A0A4-4505-9BAC-69B53666BDCB}"/>
              </a:ext>
            </a:extLst>
          </p:cNvPr>
          <p:cNvSpPr txBox="1"/>
          <p:nvPr/>
        </p:nvSpPr>
        <p:spPr>
          <a:xfrm>
            <a:off x="688367" y="1345036"/>
            <a:ext cx="11126913" cy="4278094"/>
          </a:xfrm>
          <a:prstGeom prst="rect">
            <a:avLst/>
          </a:prstGeom>
          <a:noFill/>
        </p:spPr>
        <p:txBody>
          <a:bodyPr wrap="square" rtlCol="0">
            <a:spAutoFit/>
          </a:bodyPr>
          <a:lstStyle/>
          <a:p>
            <a:pPr marL="342900" indent="-342900" rtl="0">
              <a:buFont typeface="Arial" panose="020B0604020202020204" pitchFamily="34" charset="0"/>
              <a:buChar char="•"/>
            </a:pPr>
            <a:r>
              <a:rPr lang="en-US" sz="2400" dirty="0">
                <a:effectLst/>
                <a:latin typeface="Calibri (Body)"/>
              </a:rPr>
              <a:t>Banks have a written SOP for handling money laundering cases. Can a system understand these processes and apply them to each of the transactions for AML compliance? </a:t>
            </a:r>
          </a:p>
          <a:p>
            <a:pPr marL="342900" indent="-342900" rtl="0">
              <a:buFont typeface="Arial" panose="020B0604020202020204" pitchFamily="34" charset="0"/>
              <a:buChar char="•"/>
            </a:pPr>
            <a:endParaRPr lang="en-US" sz="2400" dirty="0">
              <a:effectLst/>
              <a:latin typeface="Calibri (Body)"/>
            </a:endParaRPr>
          </a:p>
          <a:p>
            <a:pPr marL="342900" indent="-342900" rtl="0">
              <a:buFont typeface="Arial" panose="020B0604020202020204" pitchFamily="34" charset="0"/>
              <a:buChar char="•"/>
            </a:pPr>
            <a:r>
              <a:rPr lang="en-US" sz="2400" dirty="0">
                <a:effectLst/>
                <a:latin typeface="Calibri (Body)"/>
              </a:rPr>
              <a:t>Can machine extract data from social media and do sentiment analysis?</a:t>
            </a:r>
          </a:p>
          <a:p>
            <a:pPr marL="342900" indent="-342900" rtl="0">
              <a:buFont typeface="Arial" panose="020B0604020202020204" pitchFamily="34" charset="0"/>
              <a:buChar char="•"/>
            </a:pPr>
            <a:endParaRPr lang="en-US" sz="2400" dirty="0">
              <a:effectLst/>
              <a:latin typeface="Calibri (Body)"/>
            </a:endParaRPr>
          </a:p>
          <a:p>
            <a:pPr marL="342900" indent="-342900" rtl="0">
              <a:buFont typeface="Arial" panose="020B0604020202020204" pitchFamily="34" charset="0"/>
              <a:buChar char="•"/>
            </a:pPr>
            <a:r>
              <a:rPr lang="en-US" sz="2400" dirty="0">
                <a:effectLst/>
                <a:latin typeface="Calibri (Body)"/>
              </a:rPr>
              <a:t>Online medical services company has lots of non-native speakers. It would like to design a system/app to check if their customers are doing good.</a:t>
            </a:r>
          </a:p>
          <a:p>
            <a:br>
              <a:rPr lang="en-US" sz="2000" b="0" i="0" dirty="0">
                <a:solidFill>
                  <a:srgbClr val="000000"/>
                </a:solidFill>
                <a:effectLst/>
                <a:latin typeface="Arial" panose="020B0604020202020204" pitchFamily="34" charset="0"/>
              </a:rPr>
            </a:br>
            <a:br>
              <a:rPr lang="en-US" sz="2000" b="0" i="0" dirty="0">
                <a:solidFill>
                  <a:srgbClr val="000000"/>
                </a:solidFill>
                <a:effectLst/>
                <a:latin typeface="Arial" panose="020B0604020202020204" pitchFamily="34" charset="0"/>
              </a:rPr>
            </a:br>
            <a:br>
              <a:rPr lang="en-US" sz="2000" b="0" i="0" dirty="0">
                <a:solidFill>
                  <a:srgbClr val="000000"/>
                </a:solidFill>
                <a:effectLst/>
                <a:latin typeface="Arial" panose="020B0604020202020204" pitchFamily="34" charset="0"/>
              </a:rPr>
            </a:br>
            <a:endParaRPr lang="en-IN" sz="2000" dirty="0">
              <a:latin typeface="Calibri (Body)"/>
            </a:endParaRPr>
          </a:p>
        </p:txBody>
      </p:sp>
    </p:spTree>
    <p:extLst>
      <p:ext uri="{BB962C8B-B14F-4D97-AF65-F5344CB8AC3E}">
        <p14:creationId xmlns:p14="http://schemas.microsoft.com/office/powerpoint/2010/main" val="1709006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FB3B2148-7DB4-49A5-BBDF-C91E0051A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9A5397C-9B30-4BF7-A2E2-211E380E7D12}"/>
              </a:ext>
            </a:extLst>
          </p:cNvPr>
          <p:cNvSpPr/>
          <p:nvPr/>
        </p:nvSpPr>
        <p:spPr>
          <a:xfrm>
            <a:off x="0" y="5522359"/>
            <a:ext cx="12192000" cy="13356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0" i="0" dirty="0">
                <a:effectLst/>
                <a:latin typeface="Calibri (Body)"/>
              </a:rPr>
              <a:t>Can machines understand knowledge available in human language?</a:t>
            </a:r>
          </a:p>
          <a:p>
            <a:r>
              <a:rPr lang="en-US" sz="2000" b="0" i="0" dirty="0">
                <a:effectLst/>
                <a:latin typeface="Calibri (Body)"/>
              </a:rPr>
              <a:t>Can machines communicate with humans in their language?</a:t>
            </a:r>
            <a:endParaRPr lang="en-IN" sz="2000" dirty="0">
              <a:latin typeface="Calibri (Body)"/>
            </a:endParaRPr>
          </a:p>
        </p:txBody>
      </p:sp>
    </p:spTree>
    <p:extLst>
      <p:ext uri="{BB962C8B-B14F-4D97-AF65-F5344CB8AC3E}">
        <p14:creationId xmlns:p14="http://schemas.microsoft.com/office/powerpoint/2010/main" val="3402216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9224-CAD8-4EC6-BF7D-03DE07129383}"/>
              </a:ext>
            </a:extLst>
          </p:cNvPr>
          <p:cNvSpPr txBox="1"/>
          <p:nvPr/>
        </p:nvSpPr>
        <p:spPr>
          <a:xfrm>
            <a:off x="688367" y="410964"/>
            <a:ext cx="2739853" cy="584775"/>
          </a:xfrm>
          <a:prstGeom prst="rect">
            <a:avLst/>
          </a:prstGeom>
          <a:noFill/>
        </p:spPr>
        <p:txBody>
          <a:bodyPr wrap="none" rtlCol="0">
            <a:spAutoFit/>
          </a:bodyPr>
          <a:lstStyle/>
          <a:p>
            <a:r>
              <a:rPr lang="en-IN" sz="3200" b="1" dirty="0">
                <a:solidFill>
                  <a:srgbClr val="0070C0"/>
                </a:solidFill>
                <a:latin typeface="Calibri (Body)"/>
              </a:rPr>
              <a:t>NLP examples?</a:t>
            </a:r>
          </a:p>
        </p:txBody>
      </p:sp>
      <p:sp>
        <p:nvSpPr>
          <p:cNvPr id="3" name="TextBox 2">
            <a:extLst>
              <a:ext uri="{FF2B5EF4-FFF2-40B4-BE49-F238E27FC236}">
                <a16:creationId xmlns:a16="http://schemas.microsoft.com/office/drawing/2014/main" id="{50A0DA3D-A0A4-4505-9BAC-69B53666BDCB}"/>
              </a:ext>
            </a:extLst>
          </p:cNvPr>
          <p:cNvSpPr txBox="1"/>
          <p:nvPr/>
        </p:nvSpPr>
        <p:spPr>
          <a:xfrm>
            <a:off x="532543" y="1262843"/>
            <a:ext cx="11126913" cy="5324535"/>
          </a:xfrm>
          <a:prstGeom prst="rect">
            <a:avLst/>
          </a:prstGeom>
          <a:noFill/>
        </p:spPr>
        <p:txBody>
          <a:bodyPr wrap="square" rtlCol="0">
            <a:spAutoFit/>
          </a:bodyPr>
          <a:lstStyle/>
          <a:p>
            <a:pPr marL="342900" indent="-342900" rtl="0">
              <a:buFont typeface="Arial" panose="020B0604020202020204" pitchFamily="34" charset="0"/>
              <a:buChar char="•"/>
            </a:pPr>
            <a:r>
              <a:rPr lang="en-US" sz="2000" b="0" i="0" dirty="0">
                <a:effectLst/>
                <a:latin typeface="Calibri (Body)"/>
              </a:rPr>
              <a:t>Levi Strauss &amp; Co. announced an AI-based chatbot tool called Virtual Stylist: personalized sizing recommendation technology from True Fit. It helps users determine which pair of jeans is the best fit for them.</a:t>
            </a:r>
          </a:p>
          <a:p>
            <a:pPr marL="342900" indent="-342900" rtl="0">
              <a:buFont typeface="Arial" panose="020B0604020202020204" pitchFamily="34" charset="0"/>
              <a:buChar char="•"/>
            </a:pPr>
            <a:endParaRPr lang="en-US" sz="2000" b="0" i="0" dirty="0">
              <a:effectLst/>
              <a:latin typeface="Calibri (Body)"/>
            </a:endParaRPr>
          </a:p>
          <a:p>
            <a:pPr marL="342900" indent="-342900" rtl="0">
              <a:buFont typeface="Arial" panose="020B0604020202020204" pitchFamily="34" charset="0"/>
              <a:buChar char="•"/>
            </a:pPr>
            <a:r>
              <a:rPr lang="en-US" sz="2000" b="0" i="0" dirty="0">
                <a:effectLst/>
                <a:latin typeface="Calibri (Body)"/>
              </a:rPr>
              <a:t>HDFC Life, one of India's leading private life insurance companies, announced the launch of India's first life insurance chatbot. The chatbot will act as a financial guide to help users choose the most suitable life insurance plans and solutions.</a:t>
            </a:r>
          </a:p>
          <a:p>
            <a:pPr marL="342900" indent="-342900" rtl="0">
              <a:buFont typeface="Arial" panose="020B0604020202020204" pitchFamily="34" charset="0"/>
              <a:buChar char="•"/>
            </a:pPr>
            <a:endParaRPr lang="en-US" sz="2000" b="0" i="0" dirty="0">
              <a:effectLst/>
              <a:latin typeface="Calibri (Body)"/>
            </a:endParaRPr>
          </a:p>
          <a:p>
            <a:pPr marL="342900" indent="-342900" rtl="0">
              <a:buFont typeface="Arial" panose="020B0604020202020204" pitchFamily="34" charset="0"/>
              <a:buChar char="•"/>
            </a:pPr>
            <a:r>
              <a:rPr lang="en-US" sz="2000" b="0" i="0" dirty="0">
                <a:effectLst/>
                <a:latin typeface="Calibri (Body)"/>
              </a:rPr>
              <a:t>Bots have also made inroads into the Indian wealth management industry. Chatbots are providing investment advice to clients. </a:t>
            </a:r>
          </a:p>
          <a:p>
            <a:pPr marL="342900" indent="-342900" rtl="0">
              <a:buFont typeface="Arial" panose="020B0604020202020204" pitchFamily="34" charset="0"/>
              <a:buChar char="•"/>
            </a:pPr>
            <a:endParaRPr lang="en-US" sz="2000" b="0" i="0" dirty="0">
              <a:effectLst/>
              <a:latin typeface="Calibri (Body)"/>
            </a:endParaRPr>
          </a:p>
          <a:p>
            <a:pPr marL="342900" indent="-342900" rtl="0">
              <a:buFont typeface="Arial" panose="020B0604020202020204" pitchFamily="34" charset="0"/>
              <a:buChar char="•"/>
            </a:pPr>
            <a:r>
              <a:rPr lang="en-US" sz="2000" b="0" i="0" dirty="0">
                <a:effectLst/>
                <a:latin typeface="Calibri (Body)"/>
              </a:rPr>
              <a:t>The operator of one of the largest freight railroad network in North America employed unionized labor and had multiple labor contracts with the different unions it worked with. Any labor related query or exception needed to be addressed in accordance with the rules defined in the pertinent labor contract. This resulted in long lead times to resolve exceptions. The client needed a knowledge model (for all labor contracts) and a conversational interface that provided natural language query into the knowledge models. </a:t>
            </a:r>
            <a:endParaRPr lang="en-IN" sz="2000" dirty="0">
              <a:latin typeface="Calibri (Body)"/>
            </a:endParaRPr>
          </a:p>
        </p:txBody>
      </p:sp>
    </p:spTree>
    <p:extLst>
      <p:ext uri="{BB962C8B-B14F-4D97-AF65-F5344CB8AC3E}">
        <p14:creationId xmlns:p14="http://schemas.microsoft.com/office/powerpoint/2010/main" val="1827520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C3313FA6-AD6E-4FA8-AEC0-1BF27570E952}"/>
              </a:ext>
            </a:extLst>
          </p:cNvPr>
          <p:cNvGraphicFramePr>
            <a:graphicFrameLocks noChangeAspect="1"/>
          </p:cNvGraphicFramePr>
          <p:nvPr/>
        </p:nvGraphicFramePr>
        <p:xfrm>
          <a:off x="4633784" y="988539"/>
          <a:ext cx="7558216" cy="5869461"/>
        </p:xfrm>
        <a:graphic>
          <a:graphicData uri="http://schemas.openxmlformats.org/presentationml/2006/ole">
            <mc:AlternateContent xmlns:mc="http://schemas.openxmlformats.org/markup-compatibility/2006">
              <mc:Choice xmlns:v="urn:schemas-microsoft-com:vml" Requires="v">
                <p:oleObj spid="_x0000_s2053" name="Bitmap Image" r:id="rId3" imgW="5378400" imgH="3263760" progId="Paint.Picture">
                  <p:embed/>
                </p:oleObj>
              </mc:Choice>
              <mc:Fallback>
                <p:oleObj name="Bitmap Image" r:id="rId3" imgW="5378400" imgH="3263760" progId="Paint.Picture">
                  <p:embed/>
                  <p:pic>
                    <p:nvPicPr>
                      <p:cNvPr id="5" name="Object 4">
                        <a:extLst>
                          <a:ext uri="{FF2B5EF4-FFF2-40B4-BE49-F238E27FC236}">
                            <a16:creationId xmlns:a16="http://schemas.microsoft.com/office/drawing/2014/main" id="{C3313FA6-AD6E-4FA8-AEC0-1BF27570E952}"/>
                          </a:ext>
                        </a:extLst>
                      </p:cNvPr>
                      <p:cNvPicPr/>
                      <p:nvPr/>
                    </p:nvPicPr>
                    <p:blipFill>
                      <a:blip r:embed="rId4"/>
                      <a:stretch>
                        <a:fillRect/>
                      </a:stretch>
                    </p:blipFill>
                    <p:spPr>
                      <a:xfrm>
                        <a:off x="4633784" y="988539"/>
                        <a:ext cx="7558216" cy="586946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71D8D894-EC33-4EF5-A3F0-DE5D1752E67B}"/>
              </a:ext>
            </a:extLst>
          </p:cNvPr>
          <p:cNvSpPr txBox="1"/>
          <p:nvPr/>
        </p:nvSpPr>
        <p:spPr>
          <a:xfrm>
            <a:off x="308920" y="335442"/>
            <a:ext cx="4324864" cy="5632311"/>
          </a:xfrm>
          <a:prstGeom prst="rect">
            <a:avLst/>
          </a:prstGeom>
          <a:noFill/>
        </p:spPr>
        <p:txBody>
          <a:bodyPr wrap="square" rtlCol="0">
            <a:spAutoFit/>
          </a:bodyPr>
          <a:lstStyle/>
          <a:p>
            <a:r>
              <a:rPr lang="en-US" sz="2400" b="0" i="0" dirty="0">
                <a:effectLst/>
                <a:latin typeface="Calibri (Body)"/>
              </a:rPr>
              <a:t>It’s critical for Netflix to help customers find desirable content quickly. </a:t>
            </a:r>
          </a:p>
          <a:p>
            <a:endParaRPr lang="en-US" sz="2400" dirty="0">
              <a:latin typeface="Calibri (Body)"/>
            </a:endParaRPr>
          </a:p>
          <a:p>
            <a:r>
              <a:rPr lang="en-US" sz="2400" b="0" i="0" dirty="0">
                <a:effectLst/>
                <a:latin typeface="Calibri (Body)"/>
              </a:rPr>
              <a:t>Customers tend to give up if it takes longer than 90 seconds to find a show they want. Through better search results, Netflix estimates that it saves $1 billion annually by preventing subscription cancellations.</a:t>
            </a:r>
          </a:p>
          <a:p>
            <a:endParaRPr lang="en-US" sz="2400" dirty="0">
              <a:latin typeface="Calibri (Body)"/>
            </a:endParaRPr>
          </a:p>
          <a:p>
            <a:r>
              <a:rPr lang="en-US" sz="2400" b="0" i="0" dirty="0">
                <a:effectLst/>
                <a:latin typeface="Calibri (Body)"/>
              </a:rPr>
              <a:t>How do they personalize recommendations for 200+ million subscribers worldwide</a:t>
            </a:r>
            <a:endParaRPr lang="en-IN" sz="2400" dirty="0">
              <a:latin typeface="Calibri (Body)"/>
            </a:endParaRPr>
          </a:p>
        </p:txBody>
      </p:sp>
    </p:spTree>
    <p:extLst>
      <p:ext uri="{BB962C8B-B14F-4D97-AF65-F5344CB8AC3E}">
        <p14:creationId xmlns:p14="http://schemas.microsoft.com/office/powerpoint/2010/main" val="2197052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a:extLst>
              <a:ext uri="{FF2B5EF4-FFF2-40B4-BE49-F238E27FC236}">
                <a16:creationId xmlns:a16="http://schemas.microsoft.com/office/drawing/2014/main" id="{AD198D6B-2076-4133-AFB1-70C31BBBC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76044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4A88926-C53C-4EE7-9748-E1E79425CD71}"/>
              </a:ext>
            </a:extLst>
          </p:cNvPr>
          <p:cNvSpPr/>
          <p:nvPr/>
        </p:nvSpPr>
        <p:spPr>
          <a:xfrm>
            <a:off x="7921375" y="0"/>
            <a:ext cx="4270625" cy="68580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Content Placeholder 2">
            <a:extLst>
              <a:ext uri="{FF2B5EF4-FFF2-40B4-BE49-F238E27FC236}">
                <a16:creationId xmlns:a16="http://schemas.microsoft.com/office/drawing/2014/main" id="{E377544D-1660-4479-B221-944D9599F80E}"/>
              </a:ext>
            </a:extLst>
          </p:cNvPr>
          <p:cNvSpPr>
            <a:spLocks noGrp="1"/>
          </p:cNvSpPr>
          <p:nvPr>
            <p:ph idx="1"/>
          </p:nvPr>
        </p:nvSpPr>
        <p:spPr>
          <a:xfrm>
            <a:off x="8078911" y="631653"/>
            <a:ext cx="3955551" cy="5871887"/>
          </a:xfrm>
        </p:spPr>
        <p:txBody>
          <a:bodyPr>
            <a:normAutofit fontScale="85000" lnSpcReduction="20000"/>
          </a:bodyPr>
          <a:lstStyle/>
          <a:p>
            <a:pPr marL="0" indent="0" rtl="0">
              <a:buNone/>
            </a:pPr>
            <a:r>
              <a:rPr lang="en-US" sz="3200" b="1" dirty="0">
                <a:solidFill>
                  <a:schemeClr val="bg1"/>
                </a:solidFill>
                <a:effectLst/>
                <a:latin typeface="Calibri (Body)"/>
              </a:rPr>
              <a:t>AI is the new UI</a:t>
            </a:r>
          </a:p>
          <a:p>
            <a:pPr marL="0" indent="0" rtl="0">
              <a:buNone/>
            </a:pPr>
            <a:endParaRPr lang="en-US" dirty="0">
              <a:solidFill>
                <a:schemeClr val="bg1"/>
              </a:solidFill>
              <a:latin typeface="Calibri (Body)"/>
            </a:endParaRPr>
          </a:p>
          <a:p>
            <a:pPr marL="0" indent="0" rtl="0">
              <a:buNone/>
            </a:pPr>
            <a:r>
              <a:rPr lang="en-US" dirty="0">
                <a:solidFill>
                  <a:schemeClr val="bg1"/>
                </a:solidFill>
                <a:effectLst/>
                <a:latin typeface="Calibri (Body)"/>
              </a:rPr>
              <a:t>Chatbots help people access the knowledge repositories in natural language. The user experience is like talking to another human being.</a:t>
            </a:r>
          </a:p>
          <a:p>
            <a:pPr marL="0" indent="0" rtl="0">
              <a:buNone/>
            </a:pPr>
            <a:endParaRPr lang="en-US" dirty="0">
              <a:solidFill>
                <a:schemeClr val="bg1"/>
              </a:solidFill>
              <a:effectLst/>
              <a:latin typeface="Calibri (Body)"/>
            </a:endParaRPr>
          </a:p>
          <a:p>
            <a:pPr marL="0" indent="0" rtl="0">
              <a:buNone/>
            </a:pPr>
            <a:r>
              <a:rPr lang="en-US" dirty="0">
                <a:solidFill>
                  <a:schemeClr val="bg1"/>
                </a:solidFill>
                <a:effectLst/>
                <a:latin typeface="Calibri (Body)"/>
              </a:rPr>
              <a:t>Gartner: Chatbots driven by artificial intelligence (AI) will play important roles in interactions with consumers, within the enterprise, and in business-to-business situations. By 2019, more than 10% of IT hires in customer service will mostly write scripts for bot interactions.</a:t>
            </a:r>
            <a:br>
              <a:rPr lang="en-US" b="0" i="0" dirty="0">
                <a:solidFill>
                  <a:schemeClr val="bg1"/>
                </a:solidFill>
                <a:effectLst/>
                <a:latin typeface="Arial" panose="020B0604020202020204" pitchFamily="34" charset="0"/>
              </a:rPr>
            </a:br>
            <a:endParaRPr lang="en-IN" dirty="0">
              <a:solidFill>
                <a:schemeClr val="bg1"/>
              </a:solidFill>
            </a:endParaRPr>
          </a:p>
        </p:txBody>
      </p:sp>
    </p:spTree>
    <p:extLst>
      <p:ext uri="{BB962C8B-B14F-4D97-AF65-F5344CB8AC3E}">
        <p14:creationId xmlns:p14="http://schemas.microsoft.com/office/powerpoint/2010/main" val="3634881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C8A8D-84F3-4D0C-83AB-D5C653842712}"/>
              </a:ext>
            </a:extLst>
          </p:cNvPr>
          <p:cNvSpPr txBox="1"/>
          <p:nvPr/>
        </p:nvSpPr>
        <p:spPr>
          <a:xfrm>
            <a:off x="0" y="2505670"/>
            <a:ext cx="12192000" cy="923330"/>
          </a:xfrm>
          <a:prstGeom prst="rect">
            <a:avLst/>
          </a:prstGeom>
          <a:noFill/>
        </p:spPr>
        <p:txBody>
          <a:bodyPr wrap="square" rtlCol="0">
            <a:spAutoFit/>
          </a:bodyPr>
          <a:lstStyle/>
          <a:p>
            <a:pPr algn="ctr"/>
            <a:r>
              <a:rPr lang="en-IN" sz="5400" b="1" dirty="0">
                <a:solidFill>
                  <a:srgbClr val="004DA1"/>
                </a:solidFill>
                <a:latin typeface="Calibri (Body)"/>
              </a:rPr>
              <a:t>Artificial Intelligence in Practice</a:t>
            </a:r>
            <a:endParaRPr lang="en-IN" sz="5400" dirty="0">
              <a:solidFill>
                <a:srgbClr val="004DA1"/>
              </a:solidFill>
              <a:latin typeface="Calibri (Body)"/>
            </a:endParaRPr>
          </a:p>
        </p:txBody>
      </p:sp>
    </p:spTree>
    <p:extLst>
      <p:ext uri="{BB962C8B-B14F-4D97-AF65-F5344CB8AC3E}">
        <p14:creationId xmlns:p14="http://schemas.microsoft.com/office/powerpoint/2010/main" val="20720004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82193" y="134079"/>
            <a:ext cx="9276514" cy="707886"/>
          </a:xfrm>
          <a:prstGeom prst="rect">
            <a:avLst/>
          </a:prstGeom>
          <a:noFill/>
        </p:spPr>
        <p:txBody>
          <a:bodyPr wrap="none" rtlCol="0">
            <a:spAutoFit/>
          </a:bodyPr>
          <a:lstStyle/>
          <a:p>
            <a:r>
              <a:rPr lang="en-IN" sz="4000" b="1" dirty="0">
                <a:solidFill>
                  <a:srgbClr val="0070C0"/>
                </a:solidFill>
                <a:latin typeface="Calibri (Body)"/>
              </a:rPr>
              <a:t>Putting the concepts together : ML Process</a:t>
            </a:r>
          </a:p>
        </p:txBody>
      </p:sp>
      <p:graphicFrame>
        <p:nvGraphicFramePr>
          <p:cNvPr id="6" name="Object 5">
            <a:extLst>
              <a:ext uri="{FF2B5EF4-FFF2-40B4-BE49-F238E27FC236}">
                <a16:creationId xmlns:a16="http://schemas.microsoft.com/office/drawing/2014/main" id="{2FB8125D-88E8-45DA-B28A-C2384EB835A4}"/>
              </a:ext>
            </a:extLst>
          </p:cNvPr>
          <p:cNvGraphicFramePr>
            <a:graphicFrameLocks noChangeAspect="1"/>
          </p:cNvGraphicFramePr>
          <p:nvPr/>
        </p:nvGraphicFramePr>
        <p:xfrm>
          <a:off x="0" y="841965"/>
          <a:ext cx="12192000" cy="4109360"/>
        </p:xfrm>
        <a:graphic>
          <a:graphicData uri="http://schemas.openxmlformats.org/presentationml/2006/ole">
            <mc:AlternateContent xmlns:mc="http://schemas.openxmlformats.org/markup-compatibility/2006">
              <mc:Choice xmlns:v="urn:schemas-microsoft-com:vml" Requires="v">
                <p:oleObj spid="_x0000_s23557" name="Bitmap Image" r:id="rId3" imgW="10051920" imgH="3422520" progId="Paint.Picture">
                  <p:embed/>
                </p:oleObj>
              </mc:Choice>
              <mc:Fallback>
                <p:oleObj name="Bitmap Image" r:id="rId3" imgW="10051920" imgH="3422520" progId="Paint.Picture">
                  <p:embed/>
                  <p:pic>
                    <p:nvPicPr>
                      <p:cNvPr id="6" name="Object 5">
                        <a:extLst>
                          <a:ext uri="{FF2B5EF4-FFF2-40B4-BE49-F238E27FC236}">
                            <a16:creationId xmlns:a16="http://schemas.microsoft.com/office/drawing/2014/main" id="{2FB8125D-88E8-45DA-B28A-C2384EB835A4}"/>
                          </a:ext>
                        </a:extLst>
                      </p:cNvPr>
                      <p:cNvPicPr/>
                      <p:nvPr/>
                    </p:nvPicPr>
                    <p:blipFill>
                      <a:blip r:embed="rId4"/>
                      <a:stretch>
                        <a:fillRect/>
                      </a:stretch>
                    </p:blipFill>
                    <p:spPr>
                      <a:xfrm>
                        <a:off x="0" y="841965"/>
                        <a:ext cx="12192000" cy="410936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D6FB44FF-A409-467C-AD4A-820BDCF7B0F8}"/>
              </a:ext>
            </a:extLst>
          </p:cNvPr>
          <p:cNvSpPr txBox="1"/>
          <p:nvPr/>
        </p:nvSpPr>
        <p:spPr>
          <a:xfrm>
            <a:off x="82193" y="4951325"/>
            <a:ext cx="11791507" cy="1569660"/>
          </a:xfrm>
          <a:prstGeom prst="rect">
            <a:avLst/>
          </a:prstGeom>
          <a:noFill/>
        </p:spPr>
        <p:txBody>
          <a:bodyPr wrap="square" rtlCol="0">
            <a:spAutoFit/>
          </a:bodyPr>
          <a:lstStyle/>
          <a:p>
            <a:pPr rtl="0"/>
            <a:r>
              <a:rPr lang="en-IN" sz="2400" dirty="0">
                <a:effectLst/>
                <a:latin typeface="Calibri (Body)"/>
              </a:rPr>
              <a:t>Historical data from various sources are cleaned and subjected to feature Engineering where significant features are selected. This engineered data is divided into two sets: Train data and Test data. Machine learning models are built using train data which are validated using test data. This validated model is used for prediction.</a:t>
            </a:r>
          </a:p>
        </p:txBody>
      </p:sp>
    </p:spTree>
    <p:extLst>
      <p:ext uri="{BB962C8B-B14F-4D97-AF65-F5344CB8AC3E}">
        <p14:creationId xmlns:p14="http://schemas.microsoft.com/office/powerpoint/2010/main" val="2799819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3635098" cy="707886"/>
          </a:xfrm>
          <a:prstGeom prst="rect">
            <a:avLst/>
          </a:prstGeom>
          <a:noFill/>
        </p:spPr>
        <p:txBody>
          <a:bodyPr wrap="none" rtlCol="0">
            <a:spAutoFit/>
          </a:bodyPr>
          <a:lstStyle/>
          <a:p>
            <a:r>
              <a:rPr lang="en-IN" sz="4000" b="1" dirty="0">
                <a:solidFill>
                  <a:srgbClr val="0070C0"/>
                </a:solidFill>
                <a:latin typeface="Calibri (Body)"/>
              </a:rPr>
              <a:t>How AI can help</a:t>
            </a:r>
          </a:p>
        </p:txBody>
      </p:sp>
      <p:sp>
        <p:nvSpPr>
          <p:cNvPr id="7" name="TextBox 6">
            <a:extLst>
              <a:ext uri="{FF2B5EF4-FFF2-40B4-BE49-F238E27FC236}">
                <a16:creationId xmlns:a16="http://schemas.microsoft.com/office/drawing/2014/main" id="{D6FB44FF-A409-467C-AD4A-820BDCF7B0F8}"/>
              </a:ext>
            </a:extLst>
          </p:cNvPr>
          <p:cNvSpPr txBox="1"/>
          <p:nvPr/>
        </p:nvSpPr>
        <p:spPr>
          <a:xfrm>
            <a:off x="400494" y="1262903"/>
            <a:ext cx="10479840" cy="1200329"/>
          </a:xfrm>
          <a:prstGeom prst="rect">
            <a:avLst/>
          </a:prstGeom>
          <a:noFill/>
        </p:spPr>
        <p:txBody>
          <a:bodyPr wrap="square" rtlCol="0">
            <a:spAutoFit/>
          </a:bodyPr>
          <a:lstStyle/>
          <a:p>
            <a:pPr rtl="0"/>
            <a:r>
              <a:rPr lang="en-IN" sz="2400" dirty="0">
                <a:effectLst/>
                <a:latin typeface="Calibri (Body)"/>
              </a:rPr>
              <a:t>An insurance company employs 500 people to detect insurance claims manually. The suspect claims are then sent to a team of inspectors to physically verify them. The insurance company feels that the process is slow and costly.</a:t>
            </a:r>
          </a:p>
        </p:txBody>
      </p:sp>
    </p:spTree>
    <p:extLst>
      <p:ext uri="{BB962C8B-B14F-4D97-AF65-F5344CB8AC3E}">
        <p14:creationId xmlns:p14="http://schemas.microsoft.com/office/powerpoint/2010/main" val="4160670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349317" y="113531"/>
            <a:ext cx="3542701" cy="707886"/>
          </a:xfrm>
          <a:prstGeom prst="rect">
            <a:avLst/>
          </a:prstGeom>
          <a:noFill/>
        </p:spPr>
        <p:txBody>
          <a:bodyPr wrap="none" rtlCol="0">
            <a:spAutoFit/>
          </a:bodyPr>
          <a:lstStyle/>
          <a:p>
            <a:r>
              <a:rPr lang="en-IN" sz="4000" b="1" dirty="0">
                <a:solidFill>
                  <a:srgbClr val="0070C0"/>
                </a:solidFill>
                <a:latin typeface="Calibri (Body)"/>
              </a:rPr>
              <a:t>Fraud detection</a:t>
            </a:r>
          </a:p>
        </p:txBody>
      </p:sp>
      <p:graphicFrame>
        <p:nvGraphicFramePr>
          <p:cNvPr id="3" name="Object 2">
            <a:extLst>
              <a:ext uri="{FF2B5EF4-FFF2-40B4-BE49-F238E27FC236}">
                <a16:creationId xmlns:a16="http://schemas.microsoft.com/office/drawing/2014/main" id="{3A9DBC9B-0A95-4827-A805-E9F52B428B04}"/>
              </a:ext>
            </a:extLst>
          </p:cNvPr>
          <p:cNvGraphicFramePr>
            <a:graphicFrameLocks noChangeAspect="1"/>
          </p:cNvGraphicFramePr>
          <p:nvPr/>
        </p:nvGraphicFramePr>
        <p:xfrm>
          <a:off x="0" y="841965"/>
          <a:ext cx="12192000" cy="5343078"/>
        </p:xfrm>
        <a:graphic>
          <a:graphicData uri="http://schemas.openxmlformats.org/presentationml/2006/ole">
            <mc:AlternateContent xmlns:mc="http://schemas.openxmlformats.org/markup-compatibility/2006">
              <mc:Choice xmlns:v="urn:schemas-microsoft-com:vml" Requires="v">
                <p:oleObj spid="_x0000_s24581" name="Bitmap Image" r:id="rId3" imgW="9124920" imgH="4133880" progId="Paint.Picture">
                  <p:embed/>
                </p:oleObj>
              </mc:Choice>
              <mc:Fallback>
                <p:oleObj name="Bitmap Image" r:id="rId3" imgW="9124920" imgH="4133880" progId="Paint.Picture">
                  <p:embed/>
                  <p:pic>
                    <p:nvPicPr>
                      <p:cNvPr id="3" name="Object 2">
                        <a:extLst>
                          <a:ext uri="{FF2B5EF4-FFF2-40B4-BE49-F238E27FC236}">
                            <a16:creationId xmlns:a16="http://schemas.microsoft.com/office/drawing/2014/main" id="{3A9DBC9B-0A95-4827-A805-E9F52B428B04}"/>
                          </a:ext>
                        </a:extLst>
                      </p:cNvPr>
                      <p:cNvPicPr/>
                      <p:nvPr/>
                    </p:nvPicPr>
                    <p:blipFill>
                      <a:blip r:embed="rId4"/>
                      <a:stretch>
                        <a:fillRect/>
                      </a:stretch>
                    </p:blipFill>
                    <p:spPr>
                      <a:xfrm>
                        <a:off x="0" y="841965"/>
                        <a:ext cx="12192000" cy="5343078"/>
                      </a:xfrm>
                      <a:prstGeom prst="rect">
                        <a:avLst/>
                      </a:prstGeom>
                    </p:spPr>
                  </p:pic>
                </p:oleObj>
              </mc:Fallback>
            </mc:AlternateContent>
          </a:graphicData>
        </a:graphic>
      </p:graphicFrame>
    </p:spTree>
    <p:extLst>
      <p:ext uri="{BB962C8B-B14F-4D97-AF65-F5344CB8AC3E}">
        <p14:creationId xmlns:p14="http://schemas.microsoft.com/office/powerpoint/2010/main" val="2036424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8101833" cy="707886"/>
          </a:xfrm>
          <a:prstGeom prst="rect">
            <a:avLst/>
          </a:prstGeom>
          <a:noFill/>
        </p:spPr>
        <p:txBody>
          <a:bodyPr wrap="none" rtlCol="0">
            <a:spAutoFit/>
          </a:bodyPr>
          <a:lstStyle/>
          <a:p>
            <a:r>
              <a:rPr lang="en-IN" sz="4000" b="1" dirty="0">
                <a:solidFill>
                  <a:srgbClr val="0070C0"/>
                </a:solidFill>
                <a:latin typeface="Calibri (Body)"/>
              </a:rPr>
              <a:t>How AI can help the apparel retailer?</a:t>
            </a:r>
          </a:p>
        </p:txBody>
      </p:sp>
      <p:sp>
        <p:nvSpPr>
          <p:cNvPr id="7" name="TextBox 6">
            <a:extLst>
              <a:ext uri="{FF2B5EF4-FFF2-40B4-BE49-F238E27FC236}">
                <a16:creationId xmlns:a16="http://schemas.microsoft.com/office/drawing/2014/main" id="{D6FB44FF-A409-467C-AD4A-820BDCF7B0F8}"/>
              </a:ext>
            </a:extLst>
          </p:cNvPr>
          <p:cNvSpPr txBox="1"/>
          <p:nvPr/>
        </p:nvSpPr>
        <p:spPr>
          <a:xfrm>
            <a:off x="400493" y="1262903"/>
            <a:ext cx="11157934" cy="1938992"/>
          </a:xfrm>
          <a:prstGeom prst="rect">
            <a:avLst/>
          </a:prstGeom>
          <a:noFill/>
        </p:spPr>
        <p:txBody>
          <a:bodyPr wrap="square" rtlCol="0">
            <a:spAutoFit/>
          </a:bodyPr>
          <a:lstStyle/>
          <a:p>
            <a:pPr rtl="0"/>
            <a:r>
              <a:rPr lang="en-US" sz="2400" b="0" i="0" dirty="0">
                <a:effectLst/>
                <a:latin typeface="Calibri (Body)"/>
              </a:rPr>
              <a:t>A global apparel retailer was dealing with an extended product development cycle resulting from multiple design iterations to meet targeted cost. This was a result of variability in manufacturing (labor and material) cost between the design and development stages. The client was looking to leverage data analytics to accurately predict overall cost of production during the design stage.</a:t>
            </a:r>
            <a:endParaRPr lang="en-IN" sz="2400" dirty="0">
              <a:effectLst/>
              <a:latin typeface="Calibri (Body)"/>
            </a:endParaRPr>
          </a:p>
        </p:txBody>
      </p:sp>
    </p:spTree>
    <p:extLst>
      <p:ext uri="{BB962C8B-B14F-4D97-AF65-F5344CB8AC3E}">
        <p14:creationId xmlns:p14="http://schemas.microsoft.com/office/powerpoint/2010/main" val="292254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DBDEF12B-2949-45FD-AD7C-FC0015FD2D7F}"/>
              </a:ext>
            </a:extLst>
          </p:cNvPr>
          <p:cNvGraphicFramePr>
            <a:graphicFrameLocks noChangeAspect="1"/>
          </p:cNvGraphicFramePr>
          <p:nvPr/>
        </p:nvGraphicFramePr>
        <p:xfrm>
          <a:off x="0" y="821417"/>
          <a:ext cx="12192000" cy="5322529"/>
        </p:xfrm>
        <a:graphic>
          <a:graphicData uri="http://schemas.openxmlformats.org/presentationml/2006/ole">
            <mc:AlternateContent xmlns:mc="http://schemas.openxmlformats.org/markup-compatibility/2006">
              <mc:Choice xmlns:v="urn:schemas-microsoft-com:vml" Requires="v">
                <p:oleObj spid="_x0000_s25605" name="Bitmap Image" r:id="rId3" imgW="9124920" imgH="4184640" progId="Paint.Picture">
                  <p:embed/>
                </p:oleObj>
              </mc:Choice>
              <mc:Fallback>
                <p:oleObj name="Bitmap Image" r:id="rId3" imgW="9124920" imgH="4184640" progId="Paint.Picture">
                  <p:embed/>
                  <p:pic>
                    <p:nvPicPr>
                      <p:cNvPr id="2" name="Object 1">
                        <a:extLst>
                          <a:ext uri="{FF2B5EF4-FFF2-40B4-BE49-F238E27FC236}">
                            <a16:creationId xmlns:a16="http://schemas.microsoft.com/office/drawing/2014/main" id="{DBDEF12B-2949-45FD-AD7C-FC0015FD2D7F}"/>
                          </a:ext>
                        </a:extLst>
                      </p:cNvPr>
                      <p:cNvPicPr/>
                      <p:nvPr/>
                    </p:nvPicPr>
                    <p:blipFill>
                      <a:blip r:embed="rId4"/>
                      <a:stretch>
                        <a:fillRect/>
                      </a:stretch>
                    </p:blipFill>
                    <p:spPr>
                      <a:xfrm>
                        <a:off x="0" y="821417"/>
                        <a:ext cx="12192000" cy="532252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72D75EE-3AAA-44AA-A08C-204120F5A5D5}"/>
              </a:ext>
            </a:extLst>
          </p:cNvPr>
          <p:cNvSpPr txBox="1"/>
          <p:nvPr/>
        </p:nvSpPr>
        <p:spPr>
          <a:xfrm>
            <a:off x="349317" y="113531"/>
            <a:ext cx="3633367" cy="707886"/>
          </a:xfrm>
          <a:prstGeom prst="rect">
            <a:avLst/>
          </a:prstGeom>
          <a:noFill/>
        </p:spPr>
        <p:txBody>
          <a:bodyPr wrap="none" rtlCol="0">
            <a:spAutoFit/>
          </a:bodyPr>
          <a:lstStyle/>
          <a:p>
            <a:r>
              <a:rPr lang="en-IN" sz="4000" b="1" dirty="0">
                <a:solidFill>
                  <a:srgbClr val="0070C0"/>
                </a:solidFill>
                <a:latin typeface="Calibri (Body)"/>
              </a:rPr>
              <a:t>Apparel Retailer</a:t>
            </a:r>
          </a:p>
        </p:txBody>
      </p:sp>
    </p:spTree>
    <p:extLst>
      <p:ext uri="{BB962C8B-B14F-4D97-AF65-F5344CB8AC3E}">
        <p14:creationId xmlns:p14="http://schemas.microsoft.com/office/powerpoint/2010/main" val="1576824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5726889" cy="707886"/>
          </a:xfrm>
          <a:prstGeom prst="rect">
            <a:avLst/>
          </a:prstGeom>
          <a:noFill/>
        </p:spPr>
        <p:txBody>
          <a:bodyPr wrap="none" rtlCol="0">
            <a:spAutoFit/>
          </a:bodyPr>
          <a:lstStyle/>
          <a:p>
            <a:r>
              <a:rPr lang="en-IN" sz="4000" b="1" dirty="0">
                <a:solidFill>
                  <a:srgbClr val="0070C0"/>
                </a:solidFill>
                <a:latin typeface="Calibri (Body)"/>
              </a:rPr>
              <a:t>How AI can help to client?</a:t>
            </a:r>
          </a:p>
        </p:txBody>
      </p:sp>
      <p:sp>
        <p:nvSpPr>
          <p:cNvPr id="7" name="TextBox 6">
            <a:extLst>
              <a:ext uri="{FF2B5EF4-FFF2-40B4-BE49-F238E27FC236}">
                <a16:creationId xmlns:a16="http://schemas.microsoft.com/office/drawing/2014/main" id="{D6FB44FF-A409-467C-AD4A-820BDCF7B0F8}"/>
              </a:ext>
            </a:extLst>
          </p:cNvPr>
          <p:cNvSpPr txBox="1"/>
          <p:nvPr/>
        </p:nvSpPr>
        <p:spPr>
          <a:xfrm>
            <a:off x="400493" y="1262903"/>
            <a:ext cx="11157934" cy="830997"/>
          </a:xfrm>
          <a:prstGeom prst="rect">
            <a:avLst/>
          </a:prstGeom>
          <a:noFill/>
        </p:spPr>
        <p:txBody>
          <a:bodyPr wrap="square" rtlCol="0">
            <a:spAutoFit/>
          </a:bodyPr>
          <a:lstStyle/>
          <a:p>
            <a:pPr rtl="0"/>
            <a:r>
              <a:rPr lang="en-US" sz="2400" dirty="0">
                <a:effectLst/>
                <a:latin typeface="Calibri (Body)"/>
              </a:rPr>
              <a:t>A client has a high cost of maintaining a call center for answering routine customer queries, logging service requests against complaints etc.</a:t>
            </a:r>
          </a:p>
        </p:txBody>
      </p:sp>
    </p:spTree>
    <p:extLst>
      <p:ext uri="{BB962C8B-B14F-4D97-AF65-F5344CB8AC3E}">
        <p14:creationId xmlns:p14="http://schemas.microsoft.com/office/powerpoint/2010/main" val="2164628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2735172" cy="707886"/>
          </a:xfrm>
          <a:prstGeom prst="rect">
            <a:avLst/>
          </a:prstGeom>
          <a:noFill/>
        </p:spPr>
        <p:txBody>
          <a:bodyPr wrap="none" rtlCol="0">
            <a:spAutoFit/>
          </a:bodyPr>
          <a:lstStyle/>
          <a:p>
            <a:r>
              <a:rPr lang="en-IN" sz="4000" b="1" dirty="0">
                <a:solidFill>
                  <a:srgbClr val="0070C0"/>
                </a:solidFill>
                <a:latin typeface="Calibri (Body)"/>
              </a:rPr>
              <a:t>NLP Process</a:t>
            </a:r>
          </a:p>
        </p:txBody>
      </p:sp>
      <p:graphicFrame>
        <p:nvGraphicFramePr>
          <p:cNvPr id="2" name="Object 1">
            <a:extLst>
              <a:ext uri="{FF2B5EF4-FFF2-40B4-BE49-F238E27FC236}">
                <a16:creationId xmlns:a16="http://schemas.microsoft.com/office/drawing/2014/main" id="{A7BC9B16-F29A-443F-8996-1B5F9602A982}"/>
              </a:ext>
            </a:extLst>
          </p:cNvPr>
          <p:cNvGraphicFramePr>
            <a:graphicFrameLocks noChangeAspect="1"/>
          </p:cNvGraphicFramePr>
          <p:nvPr/>
        </p:nvGraphicFramePr>
        <p:xfrm>
          <a:off x="0" y="1171254"/>
          <a:ext cx="12192000" cy="4828854"/>
        </p:xfrm>
        <a:graphic>
          <a:graphicData uri="http://schemas.openxmlformats.org/presentationml/2006/ole">
            <mc:AlternateContent xmlns:mc="http://schemas.openxmlformats.org/markup-compatibility/2006">
              <mc:Choice xmlns:v="urn:schemas-microsoft-com:vml" Requires="v">
                <p:oleObj spid="_x0000_s26629" name="Bitmap Image" r:id="rId3" imgW="8375760" imgH="3270240" progId="Paint.Picture">
                  <p:embed/>
                </p:oleObj>
              </mc:Choice>
              <mc:Fallback>
                <p:oleObj name="Bitmap Image" r:id="rId3" imgW="8375760" imgH="3270240" progId="Paint.Picture">
                  <p:embed/>
                  <p:pic>
                    <p:nvPicPr>
                      <p:cNvPr id="2" name="Object 1">
                        <a:extLst>
                          <a:ext uri="{FF2B5EF4-FFF2-40B4-BE49-F238E27FC236}">
                            <a16:creationId xmlns:a16="http://schemas.microsoft.com/office/drawing/2014/main" id="{A7BC9B16-F29A-443F-8996-1B5F9602A982}"/>
                          </a:ext>
                        </a:extLst>
                      </p:cNvPr>
                      <p:cNvPicPr/>
                      <p:nvPr/>
                    </p:nvPicPr>
                    <p:blipFill>
                      <a:blip r:embed="rId4"/>
                      <a:stretch>
                        <a:fillRect/>
                      </a:stretch>
                    </p:blipFill>
                    <p:spPr>
                      <a:xfrm>
                        <a:off x="0" y="1171254"/>
                        <a:ext cx="12192000" cy="4828854"/>
                      </a:xfrm>
                      <a:prstGeom prst="rect">
                        <a:avLst/>
                      </a:prstGeom>
                    </p:spPr>
                  </p:pic>
                </p:oleObj>
              </mc:Fallback>
            </mc:AlternateContent>
          </a:graphicData>
        </a:graphic>
      </p:graphicFrame>
    </p:spTree>
    <p:extLst>
      <p:ext uri="{BB962C8B-B14F-4D97-AF65-F5344CB8AC3E}">
        <p14:creationId xmlns:p14="http://schemas.microsoft.com/office/powerpoint/2010/main" val="3685511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9734" y="360109"/>
            <a:ext cx="11702266" cy="1323439"/>
          </a:xfrm>
          <a:prstGeom prst="rect">
            <a:avLst/>
          </a:prstGeom>
          <a:noFill/>
        </p:spPr>
        <p:txBody>
          <a:bodyPr wrap="square" rtlCol="0">
            <a:spAutoFit/>
          </a:bodyPr>
          <a:lstStyle/>
          <a:p>
            <a:r>
              <a:rPr lang="en-IN" sz="4000" b="1" dirty="0">
                <a:solidFill>
                  <a:srgbClr val="0070C0"/>
                </a:solidFill>
                <a:latin typeface="Calibri (Body)"/>
              </a:rPr>
              <a:t>Association analysis: How can AI help find such product combination?</a:t>
            </a:r>
          </a:p>
        </p:txBody>
      </p:sp>
      <p:sp>
        <p:nvSpPr>
          <p:cNvPr id="7" name="TextBox 6">
            <a:extLst>
              <a:ext uri="{FF2B5EF4-FFF2-40B4-BE49-F238E27FC236}">
                <a16:creationId xmlns:a16="http://schemas.microsoft.com/office/drawing/2014/main" id="{D6FB44FF-A409-467C-AD4A-820BDCF7B0F8}"/>
              </a:ext>
            </a:extLst>
          </p:cNvPr>
          <p:cNvSpPr txBox="1"/>
          <p:nvPr/>
        </p:nvSpPr>
        <p:spPr>
          <a:xfrm>
            <a:off x="517033" y="2023190"/>
            <a:ext cx="11157934" cy="3046988"/>
          </a:xfrm>
          <a:prstGeom prst="rect">
            <a:avLst/>
          </a:prstGeom>
          <a:noFill/>
        </p:spPr>
        <p:txBody>
          <a:bodyPr wrap="square" rtlCol="0">
            <a:spAutoFit/>
          </a:bodyPr>
          <a:lstStyle/>
          <a:p>
            <a:pPr marL="342900" indent="-342900" rtl="0">
              <a:buFont typeface="Arial" panose="020B0604020202020204" pitchFamily="34" charset="0"/>
              <a:buChar char="•"/>
            </a:pPr>
            <a:r>
              <a:rPr lang="en-US" sz="2400" dirty="0">
                <a:effectLst/>
                <a:latin typeface="Arial" panose="020B0604020202020204" pitchFamily="34" charset="0"/>
              </a:rPr>
              <a:t>Retail Kart hypermarkets worldwide want to Improve shopping experience and cross-selling of products by co-locating products that have a high likelihood of being purchased together ( e.g., Biscuits, Tea, milk whitener).</a:t>
            </a:r>
          </a:p>
          <a:p>
            <a:pPr marL="342900" indent="-342900" rtl="0">
              <a:buFont typeface="Arial" panose="020B0604020202020204" pitchFamily="34" charset="0"/>
              <a:buChar char="•"/>
            </a:pPr>
            <a:endParaRPr lang="en-US" sz="2400" dirty="0">
              <a:effectLst/>
              <a:latin typeface="Arial" panose="020B0604020202020204" pitchFamily="34" charset="0"/>
            </a:endParaRPr>
          </a:p>
          <a:p>
            <a:pPr marL="342900" indent="-342900" rtl="0">
              <a:buFont typeface="Arial" panose="020B0604020202020204" pitchFamily="34" charset="0"/>
              <a:buChar char="•"/>
            </a:pPr>
            <a:r>
              <a:rPr lang="en-US" sz="2400" dirty="0">
                <a:effectLst/>
                <a:latin typeface="Arial" panose="020B0604020202020204" pitchFamily="34" charset="0"/>
              </a:rPr>
              <a:t>A customer on an online store wants to purchase a book on AI. The seller wants to make suggestions for up-selling and cross-selling.</a:t>
            </a:r>
            <a:endParaRPr lang="en-US" sz="2400" dirty="0">
              <a:effectLst/>
            </a:endParaRPr>
          </a:p>
          <a:p>
            <a:br>
              <a:rPr lang="en-US" sz="2400" b="0" i="0" dirty="0">
                <a:solidFill>
                  <a:srgbClr val="000000"/>
                </a:solidFill>
                <a:effectLst/>
                <a:latin typeface="Arial" panose="020B0604020202020204" pitchFamily="34" charset="0"/>
              </a:rPr>
            </a:br>
            <a:endParaRPr lang="en-US" sz="2400" dirty="0">
              <a:effectLst/>
              <a:latin typeface="Calibri (Body)"/>
            </a:endParaRPr>
          </a:p>
        </p:txBody>
      </p:sp>
    </p:spTree>
    <p:extLst>
      <p:ext uri="{BB962C8B-B14F-4D97-AF65-F5344CB8AC3E}">
        <p14:creationId xmlns:p14="http://schemas.microsoft.com/office/powerpoint/2010/main" val="389452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ow Rolls Royce Wants To Strengthen Analytics With EMER2GENT">
            <a:extLst>
              <a:ext uri="{FF2B5EF4-FFF2-40B4-BE49-F238E27FC236}">
                <a16:creationId xmlns:a16="http://schemas.microsoft.com/office/drawing/2014/main" id="{FB034ABE-5992-4772-A196-BF8D768AE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0738"/>
            <a:ext cx="6190735" cy="4417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71A5C1-8734-4F61-AD84-0518AA1B56C1}"/>
              </a:ext>
            </a:extLst>
          </p:cNvPr>
          <p:cNvSpPr txBox="1"/>
          <p:nvPr/>
        </p:nvSpPr>
        <p:spPr>
          <a:xfrm>
            <a:off x="6464804" y="1917177"/>
            <a:ext cx="5727195" cy="4524315"/>
          </a:xfrm>
          <a:prstGeom prst="rect">
            <a:avLst/>
          </a:prstGeom>
          <a:noFill/>
        </p:spPr>
        <p:txBody>
          <a:bodyPr wrap="square" rtlCol="0">
            <a:spAutoFit/>
          </a:bodyPr>
          <a:lstStyle/>
          <a:p>
            <a:pPr rtl="0"/>
            <a:endParaRPr lang="en-US" sz="2400" dirty="0">
              <a:latin typeface="Calibri (Body)"/>
            </a:endParaRPr>
          </a:p>
          <a:p>
            <a:pPr rtl="0"/>
            <a:r>
              <a:rPr lang="en-US" sz="2400" dirty="0">
                <a:effectLst/>
                <a:latin typeface="Calibri (Body)"/>
              </a:rPr>
              <a:t>They use computer-based simulation and visualization to enhance their designs. Their manufacturing systems communicate with each other in an IoT industrial environment.</a:t>
            </a:r>
          </a:p>
          <a:p>
            <a:pPr rtl="0"/>
            <a:endParaRPr lang="en-US" sz="2400" dirty="0">
              <a:latin typeface="Calibri (Body)"/>
            </a:endParaRPr>
          </a:p>
          <a:p>
            <a:pPr rtl="0"/>
            <a:r>
              <a:rPr lang="en-US" sz="2400" dirty="0">
                <a:effectLst/>
                <a:latin typeface="Calibri (Body)"/>
              </a:rPr>
              <a:t>Rolls-Royce engines and propulsion systems record operational details in hundreds of sensors. Real time changes in data are reported to service center engineers.</a:t>
            </a:r>
          </a:p>
          <a:p>
            <a:br>
              <a:rPr lang="en-US" sz="2400" b="0" i="0" dirty="0">
                <a:solidFill>
                  <a:srgbClr val="000000"/>
                </a:solidFill>
                <a:effectLst/>
                <a:latin typeface="Calibri (Body)"/>
              </a:rPr>
            </a:br>
            <a:endParaRPr lang="en-IN" sz="2400" dirty="0">
              <a:latin typeface="Calibri (Body)"/>
            </a:endParaRPr>
          </a:p>
        </p:txBody>
      </p:sp>
      <p:sp>
        <p:nvSpPr>
          <p:cNvPr id="7" name="TextBox 6">
            <a:extLst>
              <a:ext uri="{FF2B5EF4-FFF2-40B4-BE49-F238E27FC236}">
                <a16:creationId xmlns:a16="http://schemas.microsoft.com/office/drawing/2014/main" id="{E7CE332C-AFFD-4320-AE0D-173DB15E3C92}"/>
              </a:ext>
            </a:extLst>
          </p:cNvPr>
          <p:cNvSpPr txBox="1"/>
          <p:nvPr/>
        </p:nvSpPr>
        <p:spPr>
          <a:xfrm>
            <a:off x="302578" y="218148"/>
            <a:ext cx="11889421" cy="1938992"/>
          </a:xfrm>
          <a:prstGeom prst="rect">
            <a:avLst/>
          </a:prstGeom>
          <a:noFill/>
        </p:spPr>
        <p:txBody>
          <a:bodyPr wrap="square" rtlCol="0">
            <a:spAutoFit/>
          </a:bodyPr>
          <a:lstStyle/>
          <a:p>
            <a:r>
              <a:rPr lang="en-US" sz="2400" dirty="0">
                <a:effectLst/>
                <a:latin typeface="Calibri (Body)"/>
              </a:rPr>
              <a:t>Rolls-Royce manufactures enormous engines used by over 500 airlines and 150 armed forces.</a:t>
            </a:r>
          </a:p>
          <a:p>
            <a:endParaRPr lang="en-US" sz="2400" dirty="0">
              <a:latin typeface="Calibri (Body)"/>
            </a:endParaRPr>
          </a:p>
          <a:p>
            <a:r>
              <a:rPr lang="en-US" sz="2400" dirty="0">
                <a:effectLst/>
                <a:latin typeface="Calibri (Body)"/>
              </a:rPr>
              <a:t>They use AI processes in their product life cycle. They employ IoT, Cloud and Analytics in design, manufacturing and after sales support. </a:t>
            </a:r>
          </a:p>
          <a:p>
            <a:endParaRPr lang="en-IN" sz="2400" dirty="0">
              <a:latin typeface="Calibri (Body)"/>
            </a:endParaRPr>
          </a:p>
        </p:txBody>
      </p:sp>
    </p:spTree>
    <p:extLst>
      <p:ext uri="{BB962C8B-B14F-4D97-AF65-F5344CB8AC3E}">
        <p14:creationId xmlns:p14="http://schemas.microsoft.com/office/powerpoint/2010/main" val="16922123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349317" y="113531"/>
            <a:ext cx="4487126" cy="707886"/>
          </a:xfrm>
          <a:prstGeom prst="rect">
            <a:avLst/>
          </a:prstGeom>
          <a:noFill/>
        </p:spPr>
        <p:txBody>
          <a:bodyPr wrap="none" rtlCol="0">
            <a:spAutoFit/>
          </a:bodyPr>
          <a:lstStyle/>
          <a:p>
            <a:r>
              <a:rPr lang="en-IN" sz="4000" b="1" dirty="0">
                <a:solidFill>
                  <a:srgbClr val="0070C0"/>
                </a:solidFill>
                <a:latin typeface="Calibri (Body)"/>
              </a:rPr>
              <a:t>Association Analysis</a:t>
            </a:r>
          </a:p>
        </p:txBody>
      </p:sp>
      <p:graphicFrame>
        <p:nvGraphicFramePr>
          <p:cNvPr id="4" name="Object 3">
            <a:extLst>
              <a:ext uri="{FF2B5EF4-FFF2-40B4-BE49-F238E27FC236}">
                <a16:creationId xmlns:a16="http://schemas.microsoft.com/office/drawing/2014/main" id="{1BD034F9-6F24-41BF-89C7-D56452504373}"/>
              </a:ext>
            </a:extLst>
          </p:cNvPr>
          <p:cNvGraphicFramePr>
            <a:graphicFrameLocks noChangeAspect="1"/>
          </p:cNvGraphicFramePr>
          <p:nvPr/>
        </p:nvGraphicFramePr>
        <p:xfrm>
          <a:off x="-1" y="821417"/>
          <a:ext cx="12192001" cy="5312255"/>
        </p:xfrm>
        <a:graphic>
          <a:graphicData uri="http://schemas.openxmlformats.org/presentationml/2006/ole">
            <mc:AlternateContent xmlns:mc="http://schemas.openxmlformats.org/markup-compatibility/2006">
              <mc:Choice xmlns:v="urn:schemas-microsoft-com:vml" Requires="v">
                <p:oleObj spid="_x0000_s27653" name="Bitmap Image" r:id="rId3" imgW="8997840" imgH="4336920" progId="Paint.Picture">
                  <p:embed/>
                </p:oleObj>
              </mc:Choice>
              <mc:Fallback>
                <p:oleObj name="Bitmap Image" r:id="rId3" imgW="8997840" imgH="4336920" progId="Paint.Picture">
                  <p:embed/>
                  <p:pic>
                    <p:nvPicPr>
                      <p:cNvPr id="4" name="Object 3">
                        <a:extLst>
                          <a:ext uri="{FF2B5EF4-FFF2-40B4-BE49-F238E27FC236}">
                            <a16:creationId xmlns:a16="http://schemas.microsoft.com/office/drawing/2014/main" id="{1BD034F9-6F24-41BF-89C7-D56452504373}"/>
                          </a:ext>
                        </a:extLst>
                      </p:cNvPr>
                      <p:cNvPicPr/>
                      <p:nvPr/>
                    </p:nvPicPr>
                    <p:blipFill>
                      <a:blip r:embed="rId4"/>
                      <a:stretch>
                        <a:fillRect/>
                      </a:stretch>
                    </p:blipFill>
                    <p:spPr>
                      <a:xfrm>
                        <a:off x="-1" y="821417"/>
                        <a:ext cx="12192001" cy="5312255"/>
                      </a:xfrm>
                      <a:prstGeom prst="rect">
                        <a:avLst/>
                      </a:prstGeom>
                    </p:spPr>
                  </p:pic>
                </p:oleObj>
              </mc:Fallback>
            </mc:AlternateContent>
          </a:graphicData>
        </a:graphic>
      </p:graphicFrame>
    </p:spTree>
    <p:extLst>
      <p:ext uri="{BB962C8B-B14F-4D97-AF65-F5344CB8AC3E}">
        <p14:creationId xmlns:p14="http://schemas.microsoft.com/office/powerpoint/2010/main" val="27441361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CDEC32E-20F0-43F1-AD6D-6C197DCAE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CC937D2-8FB7-43A1-9073-EFF79811953D}"/>
              </a:ext>
            </a:extLst>
          </p:cNvPr>
          <p:cNvSpPr/>
          <p:nvPr/>
        </p:nvSpPr>
        <p:spPr>
          <a:xfrm>
            <a:off x="0" y="4808307"/>
            <a:ext cx="12192000" cy="2049694"/>
          </a:xfrm>
          <a:prstGeom prst="rect">
            <a:avLst/>
          </a:prstGeom>
          <a:solidFill>
            <a:schemeClr val="dk1">
              <a:alpha val="8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rtl="0"/>
            <a:endParaRPr lang="en-US" sz="2400" dirty="0">
              <a:effectLst/>
              <a:latin typeface="Calibri (Body)"/>
            </a:endParaRPr>
          </a:p>
          <a:p>
            <a:pPr rtl="0"/>
            <a:r>
              <a:rPr lang="en-US" sz="2400" dirty="0">
                <a:effectLst/>
                <a:latin typeface="Calibri (Body)"/>
              </a:rPr>
              <a:t>Medical Imaging: How can AI help?</a:t>
            </a:r>
          </a:p>
          <a:p>
            <a:pPr rtl="0"/>
            <a:endParaRPr lang="en-US" sz="2400" dirty="0">
              <a:latin typeface="Calibri (Body)"/>
            </a:endParaRPr>
          </a:p>
          <a:p>
            <a:pPr rtl="0"/>
            <a:r>
              <a:rPr lang="en-US" sz="2400" dirty="0">
                <a:effectLst/>
                <a:latin typeface="Calibri (Body)"/>
              </a:rPr>
              <a:t>A hospital manually checks MRI images to detect brain tumors. Doctors have to go through a number of images for this. It takes a lot of time and is subject to human errors.</a:t>
            </a:r>
          </a:p>
          <a:p>
            <a:br>
              <a:rPr lang="en-US" b="0" i="0" dirty="0">
                <a:solidFill>
                  <a:srgbClr val="000000"/>
                </a:solidFill>
                <a:effectLst/>
                <a:latin typeface="Arial" panose="020B0604020202020204" pitchFamily="34" charset="0"/>
              </a:rPr>
            </a:br>
            <a:endParaRPr lang="en-IN" dirty="0"/>
          </a:p>
        </p:txBody>
      </p:sp>
    </p:spTree>
    <p:extLst>
      <p:ext uri="{BB962C8B-B14F-4D97-AF65-F5344CB8AC3E}">
        <p14:creationId xmlns:p14="http://schemas.microsoft.com/office/powerpoint/2010/main" val="1819932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2613197C-5334-4F57-B9AF-11BF3E886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6DD5CE5-F788-4DAC-9E0F-0ED154BE9744}"/>
              </a:ext>
            </a:extLst>
          </p:cNvPr>
          <p:cNvSpPr/>
          <p:nvPr/>
        </p:nvSpPr>
        <p:spPr>
          <a:xfrm>
            <a:off x="0" y="5486400"/>
            <a:ext cx="12192000" cy="1371599"/>
          </a:xfrm>
          <a:prstGeom prst="rect">
            <a:avLst/>
          </a:prstGeom>
          <a:solidFill>
            <a:schemeClr val="dk1">
              <a:alpha val="6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r>
              <a:rPr lang="en-US" sz="2400" dirty="0">
                <a:effectLst/>
                <a:latin typeface="Calibri (Body)"/>
              </a:rPr>
              <a:t>A retail shop wants to create high level categories for unlabeled products using images of products as inputs.</a:t>
            </a:r>
            <a:endParaRPr lang="en-IN" sz="2400" dirty="0">
              <a:latin typeface="Calibri (Body)"/>
            </a:endParaRPr>
          </a:p>
        </p:txBody>
      </p:sp>
    </p:spTree>
    <p:extLst>
      <p:ext uri="{BB962C8B-B14F-4D97-AF65-F5344CB8AC3E}">
        <p14:creationId xmlns:p14="http://schemas.microsoft.com/office/powerpoint/2010/main" val="2293598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349317" y="113531"/>
            <a:ext cx="3697038" cy="707886"/>
          </a:xfrm>
          <a:prstGeom prst="rect">
            <a:avLst/>
          </a:prstGeom>
          <a:noFill/>
        </p:spPr>
        <p:txBody>
          <a:bodyPr wrap="none" rtlCol="0">
            <a:spAutoFit/>
          </a:bodyPr>
          <a:lstStyle/>
          <a:p>
            <a:r>
              <a:rPr lang="en-IN" sz="4000" b="1" dirty="0">
                <a:solidFill>
                  <a:srgbClr val="0070C0"/>
                </a:solidFill>
                <a:latin typeface="Calibri (Body)"/>
              </a:rPr>
              <a:t>Medical Imaging</a:t>
            </a:r>
          </a:p>
        </p:txBody>
      </p:sp>
      <p:graphicFrame>
        <p:nvGraphicFramePr>
          <p:cNvPr id="2" name="Object 1">
            <a:extLst>
              <a:ext uri="{FF2B5EF4-FFF2-40B4-BE49-F238E27FC236}">
                <a16:creationId xmlns:a16="http://schemas.microsoft.com/office/drawing/2014/main" id="{3C3E218A-2462-4EB5-9A9F-9F8803CB8D43}"/>
              </a:ext>
            </a:extLst>
          </p:cNvPr>
          <p:cNvGraphicFramePr>
            <a:graphicFrameLocks noChangeAspect="1"/>
          </p:cNvGraphicFramePr>
          <p:nvPr/>
        </p:nvGraphicFramePr>
        <p:xfrm>
          <a:off x="0" y="821417"/>
          <a:ext cx="12192000" cy="5291707"/>
        </p:xfrm>
        <a:graphic>
          <a:graphicData uri="http://schemas.openxmlformats.org/presentationml/2006/ole">
            <mc:AlternateContent xmlns:mc="http://schemas.openxmlformats.org/markup-compatibility/2006">
              <mc:Choice xmlns:v="urn:schemas-microsoft-com:vml" Requires="v">
                <p:oleObj spid="_x0000_s28677" name="Bitmap Image" r:id="rId3" imgW="8096400" imgH="3930480" progId="Paint.Picture">
                  <p:embed/>
                </p:oleObj>
              </mc:Choice>
              <mc:Fallback>
                <p:oleObj name="Bitmap Image" r:id="rId3" imgW="8096400" imgH="3930480" progId="Paint.Picture">
                  <p:embed/>
                  <p:pic>
                    <p:nvPicPr>
                      <p:cNvPr id="2" name="Object 1">
                        <a:extLst>
                          <a:ext uri="{FF2B5EF4-FFF2-40B4-BE49-F238E27FC236}">
                            <a16:creationId xmlns:a16="http://schemas.microsoft.com/office/drawing/2014/main" id="{3C3E218A-2462-4EB5-9A9F-9F8803CB8D43}"/>
                          </a:ext>
                        </a:extLst>
                      </p:cNvPr>
                      <p:cNvPicPr/>
                      <p:nvPr/>
                    </p:nvPicPr>
                    <p:blipFill>
                      <a:blip r:embed="rId4"/>
                      <a:stretch>
                        <a:fillRect/>
                      </a:stretch>
                    </p:blipFill>
                    <p:spPr>
                      <a:xfrm>
                        <a:off x="0" y="821417"/>
                        <a:ext cx="12192000" cy="5291707"/>
                      </a:xfrm>
                      <a:prstGeom prst="rect">
                        <a:avLst/>
                      </a:prstGeom>
                    </p:spPr>
                  </p:pic>
                </p:oleObj>
              </mc:Fallback>
            </mc:AlternateContent>
          </a:graphicData>
        </a:graphic>
      </p:graphicFrame>
    </p:spTree>
    <p:extLst>
      <p:ext uri="{BB962C8B-B14F-4D97-AF65-F5344CB8AC3E}">
        <p14:creationId xmlns:p14="http://schemas.microsoft.com/office/powerpoint/2010/main" val="1150765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349317" y="113531"/>
            <a:ext cx="9173409" cy="707886"/>
          </a:xfrm>
          <a:prstGeom prst="rect">
            <a:avLst/>
          </a:prstGeom>
          <a:noFill/>
        </p:spPr>
        <p:txBody>
          <a:bodyPr wrap="none" rtlCol="0">
            <a:spAutoFit/>
          </a:bodyPr>
          <a:lstStyle/>
          <a:p>
            <a:r>
              <a:rPr lang="en-IN" sz="4000" b="1" dirty="0">
                <a:solidFill>
                  <a:srgbClr val="0070C0"/>
                </a:solidFill>
                <a:latin typeface="Calibri (Body)"/>
              </a:rPr>
              <a:t>Putting them all together – AI architecture</a:t>
            </a:r>
          </a:p>
        </p:txBody>
      </p:sp>
      <p:graphicFrame>
        <p:nvGraphicFramePr>
          <p:cNvPr id="4" name="Object 3">
            <a:extLst>
              <a:ext uri="{FF2B5EF4-FFF2-40B4-BE49-F238E27FC236}">
                <a16:creationId xmlns:a16="http://schemas.microsoft.com/office/drawing/2014/main" id="{03543C04-48A8-4AF6-ABB5-F095FFAD6F9B}"/>
              </a:ext>
            </a:extLst>
          </p:cNvPr>
          <p:cNvGraphicFramePr>
            <a:graphicFrameLocks noChangeAspect="1"/>
          </p:cNvGraphicFramePr>
          <p:nvPr/>
        </p:nvGraphicFramePr>
        <p:xfrm>
          <a:off x="0" y="821417"/>
          <a:ext cx="12192000" cy="5363626"/>
        </p:xfrm>
        <a:graphic>
          <a:graphicData uri="http://schemas.openxmlformats.org/presentationml/2006/ole">
            <mc:AlternateContent xmlns:mc="http://schemas.openxmlformats.org/markup-compatibility/2006">
              <mc:Choice xmlns:v="urn:schemas-microsoft-com:vml" Requires="v">
                <p:oleObj spid="_x0000_s29701" name="Bitmap Image" r:id="rId3" imgW="9099720" imgH="3714840" progId="Paint.Picture">
                  <p:embed/>
                </p:oleObj>
              </mc:Choice>
              <mc:Fallback>
                <p:oleObj name="Bitmap Image" r:id="rId3" imgW="9099720" imgH="3714840" progId="Paint.Picture">
                  <p:embed/>
                  <p:pic>
                    <p:nvPicPr>
                      <p:cNvPr id="4" name="Object 3">
                        <a:extLst>
                          <a:ext uri="{FF2B5EF4-FFF2-40B4-BE49-F238E27FC236}">
                            <a16:creationId xmlns:a16="http://schemas.microsoft.com/office/drawing/2014/main" id="{03543C04-48A8-4AF6-ABB5-F095FFAD6F9B}"/>
                          </a:ext>
                        </a:extLst>
                      </p:cNvPr>
                      <p:cNvPicPr/>
                      <p:nvPr/>
                    </p:nvPicPr>
                    <p:blipFill>
                      <a:blip r:embed="rId4"/>
                      <a:stretch>
                        <a:fillRect/>
                      </a:stretch>
                    </p:blipFill>
                    <p:spPr>
                      <a:xfrm>
                        <a:off x="0" y="821417"/>
                        <a:ext cx="12192000" cy="5363626"/>
                      </a:xfrm>
                      <a:prstGeom prst="rect">
                        <a:avLst/>
                      </a:prstGeom>
                    </p:spPr>
                  </p:pic>
                </p:oleObj>
              </mc:Fallback>
            </mc:AlternateContent>
          </a:graphicData>
        </a:graphic>
      </p:graphicFrame>
    </p:spTree>
    <p:extLst>
      <p:ext uri="{BB962C8B-B14F-4D97-AF65-F5344CB8AC3E}">
        <p14:creationId xmlns:p14="http://schemas.microsoft.com/office/powerpoint/2010/main" val="487026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1811675" y="2721114"/>
            <a:ext cx="8568650" cy="707886"/>
          </a:xfrm>
          <a:prstGeom prst="rect">
            <a:avLst/>
          </a:prstGeom>
          <a:noFill/>
        </p:spPr>
        <p:txBody>
          <a:bodyPr wrap="square" rtlCol="0">
            <a:spAutoFit/>
          </a:bodyPr>
          <a:lstStyle/>
          <a:p>
            <a:r>
              <a:rPr lang="en-IN" sz="4000" b="1" dirty="0">
                <a:solidFill>
                  <a:srgbClr val="0070C0"/>
                </a:solidFill>
                <a:latin typeface="Calibri (Body)"/>
              </a:rPr>
              <a:t>AI led business process transformation </a:t>
            </a:r>
          </a:p>
        </p:txBody>
      </p:sp>
    </p:spTree>
    <p:extLst>
      <p:ext uri="{BB962C8B-B14F-4D97-AF65-F5344CB8AC3E}">
        <p14:creationId xmlns:p14="http://schemas.microsoft.com/office/powerpoint/2010/main" val="1285361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280824" y="255316"/>
            <a:ext cx="11911175" cy="584775"/>
          </a:xfrm>
          <a:prstGeom prst="rect">
            <a:avLst/>
          </a:prstGeom>
          <a:noFill/>
        </p:spPr>
        <p:txBody>
          <a:bodyPr wrap="square" rtlCol="0">
            <a:spAutoFit/>
          </a:bodyPr>
          <a:lstStyle/>
          <a:p>
            <a:r>
              <a:rPr lang="en-IN" sz="3200" b="1" dirty="0">
                <a:solidFill>
                  <a:srgbClr val="0070C0"/>
                </a:solidFill>
                <a:latin typeface="Calibri (Body)"/>
              </a:rPr>
              <a:t>AI led business process transformation – Insurance Claim Process </a:t>
            </a:r>
          </a:p>
        </p:txBody>
      </p:sp>
      <p:sp>
        <p:nvSpPr>
          <p:cNvPr id="2" name="TextBox 1">
            <a:extLst>
              <a:ext uri="{FF2B5EF4-FFF2-40B4-BE49-F238E27FC236}">
                <a16:creationId xmlns:a16="http://schemas.microsoft.com/office/drawing/2014/main" id="{7A424E31-C5C2-44EB-B3A9-2B88D53AF2FD}"/>
              </a:ext>
            </a:extLst>
          </p:cNvPr>
          <p:cNvSpPr txBox="1"/>
          <p:nvPr/>
        </p:nvSpPr>
        <p:spPr>
          <a:xfrm>
            <a:off x="729466" y="1191802"/>
            <a:ext cx="10191964" cy="2954655"/>
          </a:xfrm>
          <a:prstGeom prst="rect">
            <a:avLst/>
          </a:prstGeom>
          <a:noFill/>
        </p:spPr>
        <p:txBody>
          <a:bodyPr wrap="square" rtlCol="0">
            <a:spAutoFit/>
          </a:bodyPr>
          <a:lstStyle/>
          <a:p>
            <a:pPr marL="285750" indent="-285750" rtl="0">
              <a:buFont typeface="Arial" panose="020B0604020202020204" pitchFamily="34" charset="0"/>
              <a:buChar char="•"/>
            </a:pPr>
            <a:r>
              <a:rPr lang="en-US" sz="2400" dirty="0">
                <a:effectLst/>
                <a:latin typeface="Calibri (Body)"/>
              </a:rPr>
              <a:t>Insurance Claims cost almost 80% of the premium income.</a:t>
            </a:r>
          </a:p>
          <a:p>
            <a:pPr marL="285750" indent="-285750" rtl="0">
              <a:buFont typeface="Arial" panose="020B0604020202020204" pitchFamily="34" charset="0"/>
              <a:buChar char="•"/>
            </a:pPr>
            <a:r>
              <a:rPr lang="en-US" sz="2400" dirty="0">
                <a:effectLst/>
                <a:latin typeface="Calibri (Body)"/>
              </a:rPr>
              <a:t>Time consuming , labor intensive , laws require settlement of claim within stipulated period </a:t>
            </a:r>
          </a:p>
          <a:p>
            <a:pPr marL="285750" indent="-285750" rtl="0">
              <a:buFont typeface="Arial" panose="020B0604020202020204" pitchFamily="34" charset="0"/>
              <a:buChar char="•"/>
            </a:pPr>
            <a:endParaRPr lang="en-US" sz="2400" dirty="0">
              <a:latin typeface="Calibri (Body)"/>
            </a:endParaRPr>
          </a:p>
          <a:p>
            <a:pPr rtl="0"/>
            <a:endParaRPr lang="en-US" sz="2400" dirty="0">
              <a:effectLst/>
              <a:latin typeface="Calibri (Body)"/>
            </a:endParaRPr>
          </a:p>
          <a:p>
            <a:pPr rtl="0"/>
            <a:endParaRPr lang="en-US" sz="2400" dirty="0">
              <a:latin typeface="Calibri (Body)"/>
            </a:endParaRPr>
          </a:p>
          <a:p>
            <a:pPr rtl="0"/>
            <a:r>
              <a:rPr lang="en-US" sz="2400" b="1" dirty="0">
                <a:effectLst/>
                <a:latin typeface="Calibri (Body)"/>
              </a:rPr>
              <a:t>How has AI led to the transformation of the entire claims process?</a:t>
            </a:r>
          </a:p>
          <a:p>
            <a:endParaRPr lang="en-IN" dirty="0"/>
          </a:p>
        </p:txBody>
      </p:sp>
    </p:spTree>
    <p:extLst>
      <p:ext uri="{BB962C8B-B14F-4D97-AF65-F5344CB8AC3E}">
        <p14:creationId xmlns:p14="http://schemas.microsoft.com/office/powerpoint/2010/main" val="1071822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280824" y="255316"/>
            <a:ext cx="11911175" cy="584775"/>
          </a:xfrm>
          <a:prstGeom prst="rect">
            <a:avLst/>
          </a:prstGeom>
          <a:noFill/>
        </p:spPr>
        <p:txBody>
          <a:bodyPr wrap="square" rtlCol="0">
            <a:spAutoFit/>
          </a:bodyPr>
          <a:lstStyle/>
          <a:p>
            <a:r>
              <a:rPr lang="en-IN" sz="3200" b="1" dirty="0">
                <a:solidFill>
                  <a:srgbClr val="0070C0"/>
                </a:solidFill>
                <a:latin typeface="Calibri (Body)"/>
              </a:rPr>
              <a:t>AI led business process transformation – Insurance Claim Process </a:t>
            </a:r>
          </a:p>
        </p:txBody>
      </p:sp>
      <p:graphicFrame>
        <p:nvGraphicFramePr>
          <p:cNvPr id="4" name="Object 3">
            <a:extLst>
              <a:ext uri="{FF2B5EF4-FFF2-40B4-BE49-F238E27FC236}">
                <a16:creationId xmlns:a16="http://schemas.microsoft.com/office/drawing/2014/main" id="{4DA14157-61C5-45F9-B59B-A895F2A709A9}"/>
              </a:ext>
            </a:extLst>
          </p:cNvPr>
          <p:cNvGraphicFramePr>
            <a:graphicFrameLocks noChangeAspect="1"/>
          </p:cNvGraphicFramePr>
          <p:nvPr/>
        </p:nvGraphicFramePr>
        <p:xfrm>
          <a:off x="457197" y="840091"/>
          <a:ext cx="11558427" cy="5221662"/>
        </p:xfrm>
        <a:graphic>
          <a:graphicData uri="http://schemas.openxmlformats.org/presentationml/2006/ole">
            <mc:AlternateContent xmlns:mc="http://schemas.openxmlformats.org/markup-compatibility/2006">
              <mc:Choice xmlns:v="urn:schemas-microsoft-com:vml" Requires="v">
                <p:oleObj spid="_x0000_s30725" name="Bitmap Image" r:id="rId3" imgW="8375760" imgH="4019400" progId="Paint.Picture">
                  <p:embed/>
                </p:oleObj>
              </mc:Choice>
              <mc:Fallback>
                <p:oleObj name="Bitmap Image" r:id="rId3" imgW="8375760" imgH="4019400" progId="Paint.Picture">
                  <p:embed/>
                  <p:pic>
                    <p:nvPicPr>
                      <p:cNvPr id="4" name="Object 3">
                        <a:extLst>
                          <a:ext uri="{FF2B5EF4-FFF2-40B4-BE49-F238E27FC236}">
                            <a16:creationId xmlns:a16="http://schemas.microsoft.com/office/drawing/2014/main" id="{4DA14157-61C5-45F9-B59B-A895F2A709A9}"/>
                          </a:ext>
                        </a:extLst>
                      </p:cNvPr>
                      <p:cNvPicPr/>
                      <p:nvPr/>
                    </p:nvPicPr>
                    <p:blipFill>
                      <a:blip r:embed="rId4"/>
                      <a:stretch>
                        <a:fillRect/>
                      </a:stretch>
                    </p:blipFill>
                    <p:spPr>
                      <a:xfrm>
                        <a:off x="457197" y="840091"/>
                        <a:ext cx="11558427" cy="5221662"/>
                      </a:xfrm>
                      <a:prstGeom prst="rect">
                        <a:avLst/>
                      </a:prstGeom>
                    </p:spPr>
                  </p:pic>
                </p:oleObj>
              </mc:Fallback>
            </mc:AlternateContent>
          </a:graphicData>
        </a:graphic>
      </p:graphicFrame>
    </p:spTree>
    <p:extLst>
      <p:ext uri="{BB962C8B-B14F-4D97-AF65-F5344CB8AC3E}">
        <p14:creationId xmlns:p14="http://schemas.microsoft.com/office/powerpoint/2010/main" val="16266167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280824" y="255316"/>
            <a:ext cx="11911175" cy="523220"/>
          </a:xfrm>
          <a:prstGeom prst="rect">
            <a:avLst/>
          </a:prstGeom>
          <a:noFill/>
        </p:spPr>
        <p:txBody>
          <a:bodyPr wrap="square" rtlCol="0">
            <a:spAutoFit/>
          </a:bodyPr>
          <a:lstStyle/>
          <a:p>
            <a:r>
              <a:rPr lang="en-IN" sz="2800" b="1" dirty="0">
                <a:solidFill>
                  <a:srgbClr val="0070C0"/>
                </a:solidFill>
                <a:latin typeface="Calibri (Body)"/>
              </a:rPr>
              <a:t>Cont.… AI led business process transformation – Insurance Claim Process </a:t>
            </a:r>
          </a:p>
        </p:txBody>
      </p:sp>
      <p:graphicFrame>
        <p:nvGraphicFramePr>
          <p:cNvPr id="2" name="Object 1">
            <a:extLst>
              <a:ext uri="{FF2B5EF4-FFF2-40B4-BE49-F238E27FC236}">
                <a16:creationId xmlns:a16="http://schemas.microsoft.com/office/drawing/2014/main" id="{F04DB974-93B0-4E4B-9168-2D8354E731F5}"/>
              </a:ext>
            </a:extLst>
          </p:cNvPr>
          <p:cNvGraphicFramePr>
            <a:graphicFrameLocks noChangeAspect="1"/>
          </p:cNvGraphicFramePr>
          <p:nvPr/>
        </p:nvGraphicFramePr>
        <p:xfrm>
          <a:off x="377681" y="778535"/>
          <a:ext cx="11067729" cy="3557159"/>
        </p:xfrm>
        <a:graphic>
          <a:graphicData uri="http://schemas.openxmlformats.org/presentationml/2006/ole">
            <mc:AlternateContent xmlns:mc="http://schemas.openxmlformats.org/markup-compatibility/2006">
              <mc:Choice xmlns:v="urn:schemas-microsoft-com:vml" Requires="v">
                <p:oleObj spid="_x0000_s31749" name="Bitmap Image" r:id="rId3" imgW="8210520" imgH="2597040" progId="Paint.Picture">
                  <p:embed/>
                </p:oleObj>
              </mc:Choice>
              <mc:Fallback>
                <p:oleObj name="Bitmap Image" r:id="rId3" imgW="8210520" imgH="2597040" progId="Paint.Picture">
                  <p:embed/>
                  <p:pic>
                    <p:nvPicPr>
                      <p:cNvPr id="2" name="Object 1">
                        <a:extLst>
                          <a:ext uri="{FF2B5EF4-FFF2-40B4-BE49-F238E27FC236}">
                            <a16:creationId xmlns:a16="http://schemas.microsoft.com/office/drawing/2014/main" id="{F04DB974-93B0-4E4B-9168-2D8354E731F5}"/>
                          </a:ext>
                        </a:extLst>
                      </p:cNvPr>
                      <p:cNvPicPr/>
                      <p:nvPr/>
                    </p:nvPicPr>
                    <p:blipFill>
                      <a:blip r:embed="rId4"/>
                      <a:stretch>
                        <a:fillRect/>
                      </a:stretch>
                    </p:blipFill>
                    <p:spPr>
                      <a:xfrm>
                        <a:off x="377681" y="778535"/>
                        <a:ext cx="11067729" cy="3557159"/>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33BE156-83B6-4921-AB71-89D9BAA22E58}"/>
              </a:ext>
            </a:extLst>
          </p:cNvPr>
          <p:cNvSpPr txBox="1"/>
          <p:nvPr/>
        </p:nvSpPr>
        <p:spPr>
          <a:xfrm>
            <a:off x="876728" y="4561727"/>
            <a:ext cx="10438544" cy="1015663"/>
          </a:xfrm>
          <a:prstGeom prst="rect">
            <a:avLst/>
          </a:prstGeom>
          <a:noFill/>
        </p:spPr>
        <p:txBody>
          <a:bodyPr wrap="square" rtlCol="0">
            <a:spAutoFit/>
          </a:bodyPr>
          <a:lstStyle/>
          <a:p>
            <a:pPr marL="285750" indent="-285750" rtl="0">
              <a:buFont typeface="Arial" panose="020B0604020202020204" pitchFamily="34" charset="0"/>
              <a:buChar char="•"/>
            </a:pPr>
            <a:r>
              <a:rPr lang="en-US" sz="2000" dirty="0">
                <a:effectLst/>
                <a:latin typeface="Calibri (Body)"/>
              </a:rPr>
              <a:t>The business process is now almost completely Automated.</a:t>
            </a:r>
          </a:p>
          <a:p>
            <a:pPr marL="285750" indent="-285750" rtl="0">
              <a:buFont typeface="Arial" panose="020B0604020202020204" pitchFamily="34" charset="0"/>
              <a:buChar char="•"/>
            </a:pPr>
            <a:r>
              <a:rPr lang="en-US" sz="2000" dirty="0">
                <a:effectLst/>
                <a:latin typeface="Calibri (Body)"/>
              </a:rPr>
              <a:t>Reduce claims “leakage”: the dollars lost through claims management “inefficiencies”.</a:t>
            </a:r>
          </a:p>
          <a:p>
            <a:pPr marL="285750" indent="-285750" rtl="0">
              <a:buFont typeface="Arial" panose="020B0604020202020204" pitchFamily="34" charset="0"/>
              <a:buChar char="•"/>
            </a:pPr>
            <a:r>
              <a:rPr lang="en-US" sz="2000" dirty="0">
                <a:effectLst/>
                <a:latin typeface="Calibri (Body)"/>
              </a:rPr>
              <a:t>Enhances customer experience and satisfaction.</a:t>
            </a:r>
          </a:p>
        </p:txBody>
      </p:sp>
    </p:spTree>
    <p:extLst>
      <p:ext uri="{BB962C8B-B14F-4D97-AF65-F5344CB8AC3E}">
        <p14:creationId xmlns:p14="http://schemas.microsoft.com/office/powerpoint/2010/main" val="837209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280824" y="255316"/>
            <a:ext cx="11911175" cy="523220"/>
          </a:xfrm>
          <a:prstGeom prst="rect">
            <a:avLst/>
          </a:prstGeom>
          <a:noFill/>
        </p:spPr>
        <p:txBody>
          <a:bodyPr wrap="square" rtlCol="0">
            <a:spAutoFit/>
          </a:bodyPr>
          <a:lstStyle/>
          <a:p>
            <a:r>
              <a:rPr lang="en-IN" sz="2800" b="1" dirty="0">
                <a:solidFill>
                  <a:srgbClr val="0070C0"/>
                </a:solidFill>
                <a:latin typeface="Calibri (Body)"/>
              </a:rPr>
              <a:t>Business Process Transformation using Cloud, Big Data and AI - Amazon </a:t>
            </a:r>
          </a:p>
        </p:txBody>
      </p:sp>
      <p:sp>
        <p:nvSpPr>
          <p:cNvPr id="2" name="TextBox 1">
            <a:extLst>
              <a:ext uri="{FF2B5EF4-FFF2-40B4-BE49-F238E27FC236}">
                <a16:creationId xmlns:a16="http://schemas.microsoft.com/office/drawing/2014/main" id="{D9B610AA-61A7-43C0-81C2-B3FFDA392CAE}"/>
              </a:ext>
            </a:extLst>
          </p:cNvPr>
          <p:cNvSpPr txBox="1"/>
          <p:nvPr/>
        </p:nvSpPr>
        <p:spPr>
          <a:xfrm>
            <a:off x="606174" y="1315092"/>
            <a:ext cx="11003623" cy="2677656"/>
          </a:xfrm>
          <a:prstGeom prst="rect">
            <a:avLst/>
          </a:prstGeom>
          <a:noFill/>
        </p:spPr>
        <p:txBody>
          <a:bodyPr wrap="square" rtlCol="0">
            <a:spAutoFit/>
          </a:bodyPr>
          <a:lstStyle/>
          <a:p>
            <a:pPr marL="285750" indent="-285750" rtl="0">
              <a:buFont typeface="Arial" panose="020B0604020202020204" pitchFamily="34" charset="0"/>
              <a:buChar char="•"/>
            </a:pPr>
            <a:r>
              <a:rPr lang="en-US" sz="2400" dirty="0">
                <a:effectLst/>
                <a:latin typeface="Calibri (Body)"/>
              </a:rPr>
              <a:t>AMAZON has gained market Leadership by use of technologies (Is in the list of top 10 retailers in US).</a:t>
            </a:r>
          </a:p>
          <a:p>
            <a:pPr rtl="0"/>
            <a:endParaRPr lang="en-US" sz="2400" dirty="0">
              <a:effectLst/>
              <a:latin typeface="Calibri (Body)"/>
            </a:endParaRPr>
          </a:p>
          <a:p>
            <a:pPr marL="285750" indent="-285750" rtl="0">
              <a:buFont typeface="Arial" panose="020B0604020202020204" pitchFamily="34" charset="0"/>
              <a:buChar char="•"/>
            </a:pPr>
            <a:r>
              <a:rPr lang="en-US" sz="2400" dirty="0">
                <a:effectLst/>
                <a:latin typeface="Calibri (Body)"/>
              </a:rPr>
              <a:t>It has Built Competitive edge by using Cloud, Big data &amp; AI technologies.</a:t>
            </a:r>
          </a:p>
          <a:p>
            <a:pPr rtl="0"/>
            <a:endParaRPr lang="en-US" sz="2400" dirty="0">
              <a:effectLst/>
              <a:latin typeface="Calibri (Body)"/>
            </a:endParaRPr>
          </a:p>
          <a:p>
            <a:pPr marL="285750" indent="-285750" rtl="0">
              <a:buFont typeface="Arial" panose="020B0604020202020204" pitchFamily="34" charset="0"/>
              <a:buChar char="•"/>
            </a:pPr>
            <a:r>
              <a:rPr lang="en-US" sz="2400" dirty="0">
                <a:effectLst/>
                <a:latin typeface="Calibri (Body)"/>
              </a:rPr>
              <a:t>80% of e-commerce giants say that they lag Amazon in analytics maturity -EKN Research</a:t>
            </a:r>
          </a:p>
        </p:txBody>
      </p:sp>
    </p:spTree>
    <p:extLst>
      <p:ext uri="{BB962C8B-B14F-4D97-AF65-F5344CB8AC3E}">
        <p14:creationId xmlns:p14="http://schemas.microsoft.com/office/powerpoint/2010/main" val="1736629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19179CD-3E2E-452D-B902-F852F3F9A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50168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1FBC57-6094-461E-92C4-0936B72BE1C8}"/>
              </a:ext>
            </a:extLst>
          </p:cNvPr>
          <p:cNvSpPr txBox="1"/>
          <p:nvPr/>
        </p:nvSpPr>
        <p:spPr>
          <a:xfrm>
            <a:off x="98854" y="5152767"/>
            <a:ext cx="11961341" cy="1569660"/>
          </a:xfrm>
          <a:prstGeom prst="rect">
            <a:avLst/>
          </a:prstGeom>
          <a:noFill/>
        </p:spPr>
        <p:txBody>
          <a:bodyPr wrap="square" rtlCol="0">
            <a:spAutoFit/>
          </a:bodyPr>
          <a:lstStyle/>
          <a:p>
            <a:r>
              <a:rPr lang="en-US" sz="2400" b="0" i="0" dirty="0">
                <a:effectLst/>
                <a:latin typeface="Calibri (Body)"/>
              </a:rPr>
              <a:t>With these insights, Rolls-Royce offered a new service model to clients called Total Care -customers are charged per hour for engine use with all servicing costs underwritten by Rolls-Royce. This pioneering business model has become a perennial source of income for the company</a:t>
            </a:r>
            <a:endParaRPr lang="en-IN" sz="2400" dirty="0">
              <a:latin typeface="Calibri (Body)"/>
            </a:endParaRPr>
          </a:p>
        </p:txBody>
      </p:sp>
    </p:spTree>
    <p:extLst>
      <p:ext uri="{BB962C8B-B14F-4D97-AF65-F5344CB8AC3E}">
        <p14:creationId xmlns:p14="http://schemas.microsoft.com/office/powerpoint/2010/main" val="3441294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280824" y="255316"/>
            <a:ext cx="11911175" cy="523220"/>
          </a:xfrm>
          <a:prstGeom prst="rect">
            <a:avLst/>
          </a:prstGeom>
          <a:noFill/>
        </p:spPr>
        <p:txBody>
          <a:bodyPr wrap="square" rtlCol="0">
            <a:spAutoFit/>
          </a:bodyPr>
          <a:lstStyle/>
          <a:p>
            <a:r>
              <a:rPr lang="en-IN" sz="2800" b="1" dirty="0">
                <a:solidFill>
                  <a:srgbClr val="0070C0"/>
                </a:solidFill>
                <a:latin typeface="Calibri (Body)"/>
              </a:rPr>
              <a:t>Business Process Transformation using Cloud, Big Data and AI - Amazon </a:t>
            </a:r>
          </a:p>
        </p:txBody>
      </p:sp>
      <p:graphicFrame>
        <p:nvGraphicFramePr>
          <p:cNvPr id="4" name="Object 3">
            <a:extLst>
              <a:ext uri="{FF2B5EF4-FFF2-40B4-BE49-F238E27FC236}">
                <a16:creationId xmlns:a16="http://schemas.microsoft.com/office/drawing/2014/main" id="{19C33CEC-A446-4AD0-9EF1-106EC592FD40}"/>
              </a:ext>
            </a:extLst>
          </p:cNvPr>
          <p:cNvGraphicFramePr>
            <a:graphicFrameLocks noChangeAspect="1"/>
          </p:cNvGraphicFramePr>
          <p:nvPr/>
        </p:nvGraphicFramePr>
        <p:xfrm>
          <a:off x="359596" y="904125"/>
          <a:ext cx="11496782" cy="5095983"/>
        </p:xfrm>
        <a:graphic>
          <a:graphicData uri="http://schemas.openxmlformats.org/presentationml/2006/ole">
            <mc:AlternateContent xmlns:mc="http://schemas.openxmlformats.org/markup-compatibility/2006">
              <mc:Choice xmlns:v="urn:schemas-microsoft-com:vml" Requires="v">
                <p:oleObj spid="_x0000_s32773" name="Bitmap Image" r:id="rId3" imgW="8832960" imgH="3689280" progId="Paint.Picture">
                  <p:embed/>
                </p:oleObj>
              </mc:Choice>
              <mc:Fallback>
                <p:oleObj name="Bitmap Image" r:id="rId3" imgW="8832960" imgH="3689280" progId="Paint.Picture">
                  <p:embed/>
                  <p:pic>
                    <p:nvPicPr>
                      <p:cNvPr id="4" name="Object 3">
                        <a:extLst>
                          <a:ext uri="{FF2B5EF4-FFF2-40B4-BE49-F238E27FC236}">
                            <a16:creationId xmlns:a16="http://schemas.microsoft.com/office/drawing/2014/main" id="{19C33CEC-A446-4AD0-9EF1-106EC592FD40}"/>
                          </a:ext>
                        </a:extLst>
                      </p:cNvPr>
                      <p:cNvPicPr/>
                      <p:nvPr/>
                    </p:nvPicPr>
                    <p:blipFill>
                      <a:blip r:embed="rId4"/>
                      <a:stretch>
                        <a:fillRect/>
                      </a:stretch>
                    </p:blipFill>
                    <p:spPr>
                      <a:xfrm>
                        <a:off x="359596" y="904125"/>
                        <a:ext cx="11496782" cy="5095983"/>
                      </a:xfrm>
                      <a:prstGeom prst="rect">
                        <a:avLst/>
                      </a:prstGeom>
                    </p:spPr>
                  </p:pic>
                </p:oleObj>
              </mc:Fallback>
            </mc:AlternateContent>
          </a:graphicData>
        </a:graphic>
      </p:graphicFrame>
    </p:spTree>
    <p:extLst>
      <p:ext uri="{BB962C8B-B14F-4D97-AF65-F5344CB8AC3E}">
        <p14:creationId xmlns:p14="http://schemas.microsoft.com/office/powerpoint/2010/main" val="1396714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D75EE-3AAA-44AA-A08C-204120F5A5D5}"/>
              </a:ext>
            </a:extLst>
          </p:cNvPr>
          <p:cNvSpPr txBox="1"/>
          <p:nvPr/>
        </p:nvSpPr>
        <p:spPr>
          <a:xfrm>
            <a:off x="280824" y="255316"/>
            <a:ext cx="11911175" cy="523220"/>
          </a:xfrm>
          <a:prstGeom prst="rect">
            <a:avLst/>
          </a:prstGeom>
          <a:noFill/>
        </p:spPr>
        <p:txBody>
          <a:bodyPr wrap="square" rtlCol="0">
            <a:spAutoFit/>
          </a:bodyPr>
          <a:lstStyle/>
          <a:p>
            <a:r>
              <a:rPr lang="en-IN" sz="2800" b="1" dirty="0">
                <a:solidFill>
                  <a:srgbClr val="0070C0"/>
                </a:solidFill>
                <a:latin typeface="Calibri (Body)"/>
              </a:rPr>
              <a:t>Business Process Transformation using Cloud, Big Data and AI - Amazon </a:t>
            </a:r>
          </a:p>
        </p:txBody>
      </p:sp>
      <p:graphicFrame>
        <p:nvGraphicFramePr>
          <p:cNvPr id="2" name="Object 1">
            <a:extLst>
              <a:ext uri="{FF2B5EF4-FFF2-40B4-BE49-F238E27FC236}">
                <a16:creationId xmlns:a16="http://schemas.microsoft.com/office/drawing/2014/main" id="{C8F7F221-CCD3-4B5C-B5CF-C56E98881B9E}"/>
              </a:ext>
            </a:extLst>
          </p:cNvPr>
          <p:cNvGraphicFramePr>
            <a:graphicFrameLocks noChangeAspect="1"/>
          </p:cNvGraphicFramePr>
          <p:nvPr/>
        </p:nvGraphicFramePr>
        <p:xfrm>
          <a:off x="522269" y="955498"/>
          <a:ext cx="11147461" cy="5126804"/>
        </p:xfrm>
        <a:graphic>
          <a:graphicData uri="http://schemas.openxmlformats.org/presentationml/2006/ole">
            <mc:AlternateContent xmlns:mc="http://schemas.openxmlformats.org/markup-compatibility/2006">
              <mc:Choice xmlns:v="urn:schemas-microsoft-com:vml" Requires="v">
                <p:oleObj spid="_x0000_s33797" name="Bitmap Image" r:id="rId3" imgW="8693280" imgH="4121280" progId="Paint.Picture">
                  <p:embed/>
                </p:oleObj>
              </mc:Choice>
              <mc:Fallback>
                <p:oleObj name="Bitmap Image" r:id="rId3" imgW="8693280" imgH="4121280" progId="Paint.Picture">
                  <p:embed/>
                  <p:pic>
                    <p:nvPicPr>
                      <p:cNvPr id="2" name="Object 1">
                        <a:extLst>
                          <a:ext uri="{FF2B5EF4-FFF2-40B4-BE49-F238E27FC236}">
                            <a16:creationId xmlns:a16="http://schemas.microsoft.com/office/drawing/2014/main" id="{C8F7F221-CCD3-4B5C-B5CF-C56E98881B9E}"/>
                          </a:ext>
                        </a:extLst>
                      </p:cNvPr>
                      <p:cNvPicPr/>
                      <p:nvPr/>
                    </p:nvPicPr>
                    <p:blipFill>
                      <a:blip r:embed="rId4"/>
                      <a:stretch>
                        <a:fillRect/>
                      </a:stretch>
                    </p:blipFill>
                    <p:spPr>
                      <a:xfrm>
                        <a:off x="522269" y="955498"/>
                        <a:ext cx="11147461" cy="5126804"/>
                      </a:xfrm>
                      <a:prstGeom prst="rect">
                        <a:avLst/>
                      </a:prstGeom>
                    </p:spPr>
                  </p:pic>
                </p:oleObj>
              </mc:Fallback>
            </mc:AlternateContent>
          </a:graphicData>
        </a:graphic>
      </p:graphicFrame>
    </p:spTree>
    <p:extLst>
      <p:ext uri="{BB962C8B-B14F-4D97-AF65-F5344CB8AC3E}">
        <p14:creationId xmlns:p14="http://schemas.microsoft.com/office/powerpoint/2010/main" val="1964429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C8A8D-84F3-4D0C-83AB-D5C653842712}"/>
              </a:ext>
            </a:extLst>
          </p:cNvPr>
          <p:cNvSpPr txBox="1"/>
          <p:nvPr/>
        </p:nvSpPr>
        <p:spPr>
          <a:xfrm>
            <a:off x="0" y="2505670"/>
            <a:ext cx="12192000" cy="923330"/>
          </a:xfrm>
          <a:prstGeom prst="rect">
            <a:avLst/>
          </a:prstGeom>
          <a:noFill/>
        </p:spPr>
        <p:txBody>
          <a:bodyPr wrap="square" rtlCol="0">
            <a:spAutoFit/>
          </a:bodyPr>
          <a:lstStyle/>
          <a:p>
            <a:pPr algn="ctr"/>
            <a:r>
              <a:rPr lang="en-IN" sz="5400" b="1" dirty="0">
                <a:solidFill>
                  <a:srgbClr val="004DA1"/>
                </a:solidFill>
                <a:latin typeface="Calibri (Body)"/>
              </a:rPr>
              <a:t>Artificial Intelligence in Business</a:t>
            </a:r>
          </a:p>
        </p:txBody>
      </p:sp>
    </p:spTree>
    <p:extLst>
      <p:ext uri="{BB962C8B-B14F-4D97-AF65-F5344CB8AC3E}">
        <p14:creationId xmlns:p14="http://schemas.microsoft.com/office/powerpoint/2010/main" val="3011613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7336752" cy="707886"/>
          </a:xfrm>
          <a:prstGeom prst="rect">
            <a:avLst/>
          </a:prstGeom>
          <a:noFill/>
        </p:spPr>
        <p:txBody>
          <a:bodyPr wrap="none" rtlCol="0">
            <a:spAutoFit/>
          </a:bodyPr>
          <a:lstStyle/>
          <a:p>
            <a:r>
              <a:rPr lang="en-IN" sz="4000" b="1" dirty="0">
                <a:solidFill>
                  <a:srgbClr val="0070C0"/>
                </a:solidFill>
                <a:latin typeface="Calibri (Body)"/>
              </a:rPr>
              <a:t>What do you think is the problem</a:t>
            </a:r>
          </a:p>
        </p:txBody>
      </p:sp>
      <p:sp>
        <p:nvSpPr>
          <p:cNvPr id="7" name="TextBox 6">
            <a:extLst>
              <a:ext uri="{FF2B5EF4-FFF2-40B4-BE49-F238E27FC236}">
                <a16:creationId xmlns:a16="http://schemas.microsoft.com/office/drawing/2014/main" id="{D6FB44FF-A409-467C-AD4A-820BDCF7B0F8}"/>
              </a:ext>
            </a:extLst>
          </p:cNvPr>
          <p:cNvSpPr txBox="1"/>
          <p:nvPr/>
        </p:nvSpPr>
        <p:spPr>
          <a:xfrm>
            <a:off x="400494" y="1262903"/>
            <a:ext cx="10479840" cy="2677656"/>
          </a:xfrm>
          <a:prstGeom prst="rect">
            <a:avLst/>
          </a:prstGeom>
          <a:noFill/>
        </p:spPr>
        <p:txBody>
          <a:bodyPr wrap="square" rtlCol="0">
            <a:spAutoFit/>
          </a:bodyPr>
          <a:lstStyle/>
          <a:p>
            <a:pPr marL="342900" indent="-342900" rtl="0">
              <a:buFont typeface="Arial" panose="020B0604020202020204" pitchFamily="34" charset="0"/>
              <a:buChar char="•"/>
            </a:pPr>
            <a:r>
              <a:rPr lang="en-US" sz="2400" dirty="0">
                <a:effectLst/>
                <a:latin typeface="Calibri (Body)"/>
              </a:rPr>
              <a:t>A software company uses 100 employees to manually verify the travel claims submitted by its employees. The work is laborious , monotonous and costly.</a:t>
            </a:r>
          </a:p>
          <a:p>
            <a:pPr marL="342900" indent="-342900" rtl="0">
              <a:buFont typeface="Arial" panose="020B0604020202020204" pitchFamily="34" charset="0"/>
              <a:buChar char="•"/>
            </a:pPr>
            <a:r>
              <a:rPr lang="en-US" sz="2400" dirty="0">
                <a:effectLst/>
                <a:latin typeface="Calibri (Body)"/>
              </a:rPr>
              <a:t>A company is not aware what the customers feel about its newly launched product.</a:t>
            </a:r>
          </a:p>
          <a:p>
            <a:pPr marL="342900" indent="-342900" rtl="0">
              <a:buFont typeface="Arial" panose="020B0604020202020204" pitchFamily="34" charset="0"/>
              <a:buChar char="•"/>
            </a:pPr>
            <a:r>
              <a:rPr lang="en-US" sz="2400" dirty="0">
                <a:effectLst/>
                <a:latin typeface="Calibri (Body)"/>
              </a:rPr>
              <a:t>An online retailer does not know which products to up-sell or cross-sell to a customer.</a:t>
            </a:r>
          </a:p>
          <a:p>
            <a:pPr marL="342900" indent="-342900" rtl="0">
              <a:buFont typeface="Arial" panose="020B0604020202020204" pitchFamily="34" charset="0"/>
              <a:buChar char="•"/>
            </a:pPr>
            <a:r>
              <a:rPr lang="en-US" sz="2400" dirty="0">
                <a:effectLst/>
                <a:latin typeface="Calibri (Body)"/>
              </a:rPr>
              <a:t>Do you see such trends in other business areas?</a:t>
            </a:r>
          </a:p>
        </p:txBody>
      </p:sp>
    </p:spTree>
    <p:extLst>
      <p:ext uri="{BB962C8B-B14F-4D97-AF65-F5344CB8AC3E}">
        <p14:creationId xmlns:p14="http://schemas.microsoft.com/office/powerpoint/2010/main" val="2951974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8173904" cy="707886"/>
          </a:xfrm>
          <a:prstGeom prst="rect">
            <a:avLst/>
          </a:prstGeom>
          <a:noFill/>
        </p:spPr>
        <p:txBody>
          <a:bodyPr wrap="none" rtlCol="0">
            <a:spAutoFit/>
          </a:bodyPr>
          <a:lstStyle/>
          <a:p>
            <a:r>
              <a:rPr lang="en-IN" sz="4000" b="1" dirty="0">
                <a:solidFill>
                  <a:srgbClr val="0070C0"/>
                </a:solidFill>
                <a:latin typeface="Calibri (Body)"/>
              </a:rPr>
              <a:t>Dark data &amp; the big AI opportunities </a:t>
            </a:r>
          </a:p>
        </p:txBody>
      </p:sp>
      <p:sp>
        <p:nvSpPr>
          <p:cNvPr id="7" name="TextBox 6">
            <a:extLst>
              <a:ext uri="{FF2B5EF4-FFF2-40B4-BE49-F238E27FC236}">
                <a16:creationId xmlns:a16="http://schemas.microsoft.com/office/drawing/2014/main" id="{D6FB44FF-A409-467C-AD4A-820BDCF7B0F8}"/>
              </a:ext>
            </a:extLst>
          </p:cNvPr>
          <p:cNvSpPr txBox="1"/>
          <p:nvPr/>
        </p:nvSpPr>
        <p:spPr>
          <a:xfrm>
            <a:off x="400494" y="1262903"/>
            <a:ext cx="10479840" cy="2433358"/>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US" sz="2400" dirty="0">
                <a:effectLst/>
                <a:latin typeface="Calibri (Body)"/>
              </a:rPr>
              <a:t>The company is not using its data to improve its systems/product/processes.</a:t>
            </a:r>
          </a:p>
          <a:p>
            <a:pPr marL="342900" indent="-342900" rtl="0">
              <a:buFont typeface="Arial" panose="020B0604020202020204" pitchFamily="34" charset="0"/>
              <a:buChar char="•"/>
            </a:pPr>
            <a:r>
              <a:rPr lang="en-US" sz="2400" dirty="0">
                <a:effectLst/>
                <a:latin typeface="Calibri (Body)"/>
              </a:rPr>
              <a:t>Dark data is the information assets organizations collect, process and store , but generally fail to use for tangible and intangible gains –Gartner</a:t>
            </a:r>
          </a:p>
          <a:p>
            <a:pPr marL="342900" indent="-342900" rtl="0">
              <a:lnSpc>
                <a:spcPct val="150000"/>
              </a:lnSpc>
              <a:buFont typeface="Arial" panose="020B0604020202020204" pitchFamily="34" charset="0"/>
              <a:buChar char="•"/>
            </a:pPr>
            <a:r>
              <a:rPr lang="en-US" sz="2400" dirty="0">
                <a:effectLst/>
                <a:latin typeface="Calibri (Body)"/>
              </a:rPr>
              <a:t>80% of the data is Dark –IBM</a:t>
            </a:r>
          </a:p>
          <a:p>
            <a:pPr marL="342900" indent="-342900" rtl="0">
              <a:lnSpc>
                <a:spcPct val="150000"/>
              </a:lnSpc>
              <a:buFont typeface="Arial" panose="020B0604020202020204" pitchFamily="34" charset="0"/>
              <a:buChar char="•"/>
            </a:pPr>
            <a:r>
              <a:rPr lang="en-US" sz="2400" dirty="0">
                <a:effectLst/>
                <a:latin typeface="Calibri (Body)"/>
              </a:rPr>
              <a:t>But this is fast changing, and it is creating a huge market potential for AI</a:t>
            </a:r>
            <a:r>
              <a:rPr lang="en-US" sz="2400" dirty="0">
                <a:effectLst/>
                <a:latin typeface="Arial" panose="020B0604020202020204" pitchFamily="34" charset="0"/>
              </a:rPr>
              <a:t>.</a:t>
            </a:r>
            <a:endParaRPr lang="en-US" sz="2400" dirty="0">
              <a:effectLst/>
            </a:endParaRPr>
          </a:p>
        </p:txBody>
      </p:sp>
    </p:spTree>
    <p:extLst>
      <p:ext uri="{BB962C8B-B14F-4D97-AF65-F5344CB8AC3E}">
        <p14:creationId xmlns:p14="http://schemas.microsoft.com/office/powerpoint/2010/main" val="24127171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8367419" cy="707886"/>
          </a:xfrm>
          <a:prstGeom prst="rect">
            <a:avLst/>
          </a:prstGeom>
          <a:noFill/>
        </p:spPr>
        <p:txBody>
          <a:bodyPr wrap="none" rtlCol="0">
            <a:spAutoFit/>
          </a:bodyPr>
          <a:lstStyle/>
          <a:p>
            <a:r>
              <a:rPr lang="en-IN" sz="4000" b="1" dirty="0">
                <a:solidFill>
                  <a:srgbClr val="0070C0"/>
                </a:solidFill>
                <a:latin typeface="Calibri (Body)"/>
              </a:rPr>
              <a:t>AI and business – The emerging trends</a:t>
            </a:r>
          </a:p>
        </p:txBody>
      </p:sp>
      <p:sp>
        <p:nvSpPr>
          <p:cNvPr id="7" name="TextBox 6">
            <a:extLst>
              <a:ext uri="{FF2B5EF4-FFF2-40B4-BE49-F238E27FC236}">
                <a16:creationId xmlns:a16="http://schemas.microsoft.com/office/drawing/2014/main" id="{D6FB44FF-A409-467C-AD4A-820BDCF7B0F8}"/>
              </a:ext>
            </a:extLst>
          </p:cNvPr>
          <p:cNvSpPr txBox="1"/>
          <p:nvPr/>
        </p:nvSpPr>
        <p:spPr>
          <a:xfrm>
            <a:off x="400494" y="1262903"/>
            <a:ext cx="10479840" cy="1697068"/>
          </a:xfrm>
          <a:prstGeom prst="rect">
            <a:avLst/>
          </a:prstGeom>
          <a:noFill/>
        </p:spPr>
        <p:txBody>
          <a:bodyPr wrap="square" rtlCol="0">
            <a:spAutoFit/>
          </a:bodyPr>
          <a:lstStyle/>
          <a:p>
            <a:pPr marL="342900" indent="-342900" rtl="0">
              <a:lnSpc>
                <a:spcPct val="150000"/>
              </a:lnSpc>
              <a:buFont typeface="Arial" panose="020B0604020202020204" pitchFamily="34" charset="0"/>
              <a:buChar char="•"/>
            </a:pPr>
            <a:r>
              <a:rPr lang="en-US" sz="2400" dirty="0">
                <a:effectLst/>
                <a:latin typeface="Calibri (Body)"/>
              </a:rPr>
              <a:t>By 2020, 85% of customer interaction in retail will be managed by AI –Gartner.</a:t>
            </a:r>
          </a:p>
          <a:p>
            <a:pPr marL="342900" indent="-342900" rtl="0">
              <a:lnSpc>
                <a:spcPct val="150000"/>
              </a:lnSpc>
              <a:buFont typeface="Arial" panose="020B0604020202020204" pitchFamily="34" charset="0"/>
              <a:buChar char="•"/>
            </a:pPr>
            <a:r>
              <a:rPr lang="en-US" sz="2400" dirty="0">
                <a:effectLst/>
                <a:latin typeface="Calibri (Body)"/>
              </a:rPr>
              <a:t>Walmart to gain $18.5 billion in additional profits by implementing AI solutions.</a:t>
            </a:r>
          </a:p>
          <a:p>
            <a:pPr marL="342900" indent="-342900" rtl="0">
              <a:lnSpc>
                <a:spcPct val="150000"/>
              </a:lnSpc>
              <a:buFont typeface="Arial" panose="020B0604020202020204" pitchFamily="34" charset="0"/>
              <a:buChar char="•"/>
            </a:pPr>
            <a:r>
              <a:rPr lang="en-US" sz="2400" dirty="0">
                <a:effectLst/>
                <a:latin typeface="Calibri (Body)"/>
              </a:rPr>
              <a:t>AI software to grow for $664 M in 2016 to $37 billion in 2025.</a:t>
            </a:r>
          </a:p>
        </p:txBody>
      </p:sp>
    </p:spTree>
    <p:extLst>
      <p:ext uri="{BB962C8B-B14F-4D97-AF65-F5344CB8AC3E}">
        <p14:creationId xmlns:p14="http://schemas.microsoft.com/office/powerpoint/2010/main" val="30930118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3937553" cy="707886"/>
          </a:xfrm>
          <a:prstGeom prst="rect">
            <a:avLst/>
          </a:prstGeom>
          <a:noFill/>
        </p:spPr>
        <p:txBody>
          <a:bodyPr wrap="none" rtlCol="0">
            <a:spAutoFit/>
          </a:bodyPr>
          <a:lstStyle/>
          <a:p>
            <a:r>
              <a:rPr lang="en-IN" sz="4000" b="1" dirty="0">
                <a:solidFill>
                  <a:srgbClr val="0070C0"/>
                </a:solidFill>
                <a:latin typeface="Calibri (Body)"/>
              </a:rPr>
              <a:t>Applications of AI</a:t>
            </a:r>
          </a:p>
        </p:txBody>
      </p:sp>
      <p:pic>
        <p:nvPicPr>
          <p:cNvPr id="1026" name="Picture 2" descr="What 2020 Was Like for People in the Retail Industry - The New York Times">
            <a:extLst>
              <a:ext uri="{FF2B5EF4-FFF2-40B4-BE49-F238E27FC236}">
                <a16:creationId xmlns:a16="http://schemas.microsoft.com/office/drawing/2014/main" id="{9D62F205-5693-4EF4-9CA5-DF3098619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771" y="1438382"/>
            <a:ext cx="2799154" cy="1865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Microsoft for Healthcare: Empowering our customers and partners to provide  better experiences, insights and care - The Official Microsoft Blog">
            <a:extLst>
              <a:ext uri="{FF2B5EF4-FFF2-40B4-BE49-F238E27FC236}">
                <a16:creationId xmlns:a16="http://schemas.microsoft.com/office/drawing/2014/main" id="{B378AC26-225C-40DE-BD1F-6C801FE47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40" y="1438381"/>
            <a:ext cx="2799154" cy="1865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News Capsule: Banking &amp;amp; Finance Law Updates - Indian Law Watch">
            <a:extLst>
              <a:ext uri="{FF2B5EF4-FFF2-40B4-BE49-F238E27FC236}">
                <a16:creationId xmlns:a16="http://schemas.microsoft.com/office/drawing/2014/main" id="{CD943017-0DE1-45A3-98F7-AAFA1A824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2310" y="1438381"/>
            <a:ext cx="2799154" cy="1865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2" name="Picture 8" descr="Manufacturing">
            <a:extLst>
              <a:ext uri="{FF2B5EF4-FFF2-40B4-BE49-F238E27FC236}">
                <a16:creationId xmlns:a16="http://schemas.microsoft.com/office/drawing/2014/main" id="{C3473882-12E4-46B9-8672-4F291748D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8492" y="4198255"/>
            <a:ext cx="2799154" cy="1865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4" name="Picture 10" descr="Clean energy investment should be a &amp;#39;top global priority&amp;#39;, urges IEA">
            <a:extLst>
              <a:ext uri="{FF2B5EF4-FFF2-40B4-BE49-F238E27FC236}">
                <a16:creationId xmlns:a16="http://schemas.microsoft.com/office/drawing/2014/main" id="{8FCF7F3C-44C9-48A8-B079-44A9B3C29D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4354" y="4198254"/>
            <a:ext cx="2799154" cy="1865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60369248-1C85-4E04-A7AA-E2D3B55F0AD4}"/>
              </a:ext>
            </a:extLst>
          </p:cNvPr>
          <p:cNvSpPr txBox="1"/>
          <p:nvPr/>
        </p:nvSpPr>
        <p:spPr>
          <a:xfrm>
            <a:off x="1962929" y="3323259"/>
            <a:ext cx="885563" cy="461665"/>
          </a:xfrm>
          <a:prstGeom prst="rect">
            <a:avLst/>
          </a:prstGeom>
          <a:noFill/>
        </p:spPr>
        <p:txBody>
          <a:bodyPr wrap="none" rtlCol="0">
            <a:spAutoFit/>
          </a:bodyPr>
          <a:lstStyle/>
          <a:p>
            <a:r>
              <a:rPr lang="en-IN" sz="2400" dirty="0">
                <a:latin typeface="Calibri (Body)"/>
              </a:rPr>
              <a:t>Retail</a:t>
            </a:r>
          </a:p>
        </p:txBody>
      </p:sp>
      <p:sp>
        <p:nvSpPr>
          <p:cNvPr id="10" name="TextBox 9">
            <a:extLst>
              <a:ext uri="{FF2B5EF4-FFF2-40B4-BE49-F238E27FC236}">
                <a16:creationId xmlns:a16="http://schemas.microsoft.com/office/drawing/2014/main" id="{890FC025-3351-426A-A587-92DC86313C2E}"/>
              </a:ext>
            </a:extLst>
          </p:cNvPr>
          <p:cNvSpPr txBox="1"/>
          <p:nvPr/>
        </p:nvSpPr>
        <p:spPr>
          <a:xfrm>
            <a:off x="5323288" y="3303125"/>
            <a:ext cx="1545423" cy="461665"/>
          </a:xfrm>
          <a:prstGeom prst="rect">
            <a:avLst/>
          </a:prstGeom>
          <a:noFill/>
        </p:spPr>
        <p:txBody>
          <a:bodyPr wrap="none" rtlCol="0">
            <a:spAutoFit/>
          </a:bodyPr>
          <a:lstStyle/>
          <a:p>
            <a:r>
              <a:rPr lang="en-IN" sz="2400" dirty="0">
                <a:latin typeface="Calibri (Body)"/>
              </a:rPr>
              <a:t>Healthcare</a:t>
            </a:r>
          </a:p>
        </p:txBody>
      </p:sp>
      <p:sp>
        <p:nvSpPr>
          <p:cNvPr id="11" name="TextBox 10">
            <a:extLst>
              <a:ext uri="{FF2B5EF4-FFF2-40B4-BE49-F238E27FC236}">
                <a16:creationId xmlns:a16="http://schemas.microsoft.com/office/drawing/2014/main" id="{3D81C250-D1AD-4A9C-863F-1CFC0A59CF04}"/>
              </a:ext>
            </a:extLst>
          </p:cNvPr>
          <p:cNvSpPr txBox="1"/>
          <p:nvPr/>
        </p:nvSpPr>
        <p:spPr>
          <a:xfrm>
            <a:off x="9052146" y="3303125"/>
            <a:ext cx="1176925" cy="461665"/>
          </a:xfrm>
          <a:prstGeom prst="rect">
            <a:avLst/>
          </a:prstGeom>
          <a:noFill/>
        </p:spPr>
        <p:txBody>
          <a:bodyPr wrap="none" rtlCol="0">
            <a:spAutoFit/>
          </a:bodyPr>
          <a:lstStyle/>
          <a:p>
            <a:r>
              <a:rPr lang="en-IN" sz="2400" dirty="0">
                <a:latin typeface="Calibri (Body)"/>
              </a:rPr>
              <a:t>Banking</a:t>
            </a:r>
          </a:p>
        </p:txBody>
      </p:sp>
      <p:sp>
        <p:nvSpPr>
          <p:cNvPr id="12" name="TextBox 11">
            <a:extLst>
              <a:ext uri="{FF2B5EF4-FFF2-40B4-BE49-F238E27FC236}">
                <a16:creationId xmlns:a16="http://schemas.microsoft.com/office/drawing/2014/main" id="{4DB047BA-0502-4DD6-9D71-3FADAB267CF3}"/>
              </a:ext>
            </a:extLst>
          </p:cNvPr>
          <p:cNvSpPr txBox="1"/>
          <p:nvPr/>
        </p:nvSpPr>
        <p:spPr>
          <a:xfrm>
            <a:off x="3516831" y="6063782"/>
            <a:ext cx="1806457" cy="461665"/>
          </a:xfrm>
          <a:prstGeom prst="rect">
            <a:avLst/>
          </a:prstGeom>
          <a:noFill/>
        </p:spPr>
        <p:txBody>
          <a:bodyPr wrap="none" rtlCol="0">
            <a:spAutoFit/>
          </a:bodyPr>
          <a:lstStyle/>
          <a:p>
            <a:r>
              <a:rPr lang="en-IN" sz="2400" dirty="0">
                <a:latin typeface="Calibri (Body)"/>
              </a:rPr>
              <a:t>Manufacture</a:t>
            </a:r>
          </a:p>
        </p:txBody>
      </p:sp>
      <p:sp>
        <p:nvSpPr>
          <p:cNvPr id="13" name="TextBox 12">
            <a:extLst>
              <a:ext uri="{FF2B5EF4-FFF2-40B4-BE49-F238E27FC236}">
                <a16:creationId xmlns:a16="http://schemas.microsoft.com/office/drawing/2014/main" id="{C4860FD1-89C0-4D16-BD40-DC9938E1DD05}"/>
              </a:ext>
            </a:extLst>
          </p:cNvPr>
          <p:cNvSpPr txBox="1"/>
          <p:nvPr/>
        </p:nvSpPr>
        <p:spPr>
          <a:xfrm>
            <a:off x="7663374" y="6063782"/>
            <a:ext cx="1038041" cy="461665"/>
          </a:xfrm>
          <a:prstGeom prst="rect">
            <a:avLst/>
          </a:prstGeom>
          <a:noFill/>
        </p:spPr>
        <p:txBody>
          <a:bodyPr wrap="none" rtlCol="0">
            <a:spAutoFit/>
          </a:bodyPr>
          <a:lstStyle/>
          <a:p>
            <a:r>
              <a:rPr lang="en-IN" sz="2400" dirty="0">
                <a:latin typeface="Calibri (Body)"/>
              </a:rPr>
              <a:t>Energy</a:t>
            </a:r>
          </a:p>
        </p:txBody>
      </p:sp>
    </p:spTree>
    <p:extLst>
      <p:ext uri="{BB962C8B-B14F-4D97-AF65-F5344CB8AC3E}">
        <p14:creationId xmlns:p14="http://schemas.microsoft.com/office/powerpoint/2010/main" val="1466001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2480166" cy="707886"/>
          </a:xfrm>
          <a:prstGeom prst="rect">
            <a:avLst/>
          </a:prstGeom>
          <a:noFill/>
        </p:spPr>
        <p:txBody>
          <a:bodyPr wrap="none" rtlCol="0">
            <a:spAutoFit/>
          </a:bodyPr>
          <a:lstStyle/>
          <a:p>
            <a:r>
              <a:rPr lang="en-IN" sz="4000" b="1" dirty="0">
                <a:solidFill>
                  <a:srgbClr val="0070C0"/>
                </a:solidFill>
                <a:latin typeface="Calibri (Body)"/>
              </a:rPr>
              <a:t>AI in Retail</a:t>
            </a:r>
          </a:p>
        </p:txBody>
      </p:sp>
      <p:graphicFrame>
        <p:nvGraphicFramePr>
          <p:cNvPr id="2" name="Object 1">
            <a:extLst>
              <a:ext uri="{FF2B5EF4-FFF2-40B4-BE49-F238E27FC236}">
                <a16:creationId xmlns:a16="http://schemas.microsoft.com/office/drawing/2014/main" id="{B5C4DDBE-8B7D-453C-AFC6-713EA85C5B29}"/>
              </a:ext>
            </a:extLst>
          </p:cNvPr>
          <p:cNvGraphicFramePr>
            <a:graphicFrameLocks noChangeAspect="1"/>
          </p:cNvGraphicFramePr>
          <p:nvPr/>
        </p:nvGraphicFramePr>
        <p:xfrm>
          <a:off x="0" y="1757611"/>
          <a:ext cx="12192000" cy="2588357"/>
        </p:xfrm>
        <a:graphic>
          <a:graphicData uri="http://schemas.openxmlformats.org/presentationml/2006/ole">
            <mc:AlternateContent xmlns:mc="http://schemas.openxmlformats.org/markup-compatibility/2006">
              <mc:Choice xmlns:v="urn:schemas-microsoft-com:vml" Requires="v">
                <p:oleObj spid="_x0000_s34821" name="Bitmap Image" r:id="rId3" imgW="10382400" imgH="2127240" progId="Paint.Picture">
                  <p:embed/>
                </p:oleObj>
              </mc:Choice>
              <mc:Fallback>
                <p:oleObj name="Bitmap Image" r:id="rId3" imgW="10382400" imgH="2127240" progId="Paint.Picture">
                  <p:embed/>
                  <p:pic>
                    <p:nvPicPr>
                      <p:cNvPr id="2" name="Object 1">
                        <a:extLst>
                          <a:ext uri="{FF2B5EF4-FFF2-40B4-BE49-F238E27FC236}">
                            <a16:creationId xmlns:a16="http://schemas.microsoft.com/office/drawing/2014/main" id="{B5C4DDBE-8B7D-453C-AFC6-713EA85C5B29}"/>
                          </a:ext>
                        </a:extLst>
                      </p:cNvPr>
                      <p:cNvPicPr/>
                      <p:nvPr/>
                    </p:nvPicPr>
                    <p:blipFill>
                      <a:blip r:embed="rId4"/>
                      <a:stretch>
                        <a:fillRect/>
                      </a:stretch>
                    </p:blipFill>
                    <p:spPr>
                      <a:xfrm>
                        <a:off x="0" y="1757611"/>
                        <a:ext cx="12192000" cy="258835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197CE0C-61A4-4CF2-8A5E-2772C195FB56}"/>
              </a:ext>
            </a:extLst>
          </p:cNvPr>
          <p:cNvSpPr txBox="1"/>
          <p:nvPr/>
        </p:nvSpPr>
        <p:spPr>
          <a:xfrm>
            <a:off x="482885" y="4608251"/>
            <a:ext cx="1027012" cy="400110"/>
          </a:xfrm>
          <a:prstGeom prst="rect">
            <a:avLst/>
          </a:prstGeom>
          <a:noFill/>
        </p:spPr>
        <p:txBody>
          <a:bodyPr wrap="none" rtlCol="0">
            <a:spAutoFit/>
          </a:bodyPr>
          <a:lstStyle/>
          <a:p>
            <a:r>
              <a:rPr lang="en-IN" sz="2000" dirty="0">
                <a:latin typeface="Calibri (Body)"/>
              </a:rPr>
              <a:t>Amazon</a:t>
            </a:r>
          </a:p>
        </p:txBody>
      </p:sp>
      <p:sp>
        <p:nvSpPr>
          <p:cNvPr id="8" name="TextBox 7">
            <a:extLst>
              <a:ext uri="{FF2B5EF4-FFF2-40B4-BE49-F238E27FC236}">
                <a16:creationId xmlns:a16="http://schemas.microsoft.com/office/drawing/2014/main" id="{5C3406E8-0E08-427D-9445-9D403BC8260D}"/>
              </a:ext>
            </a:extLst>
          </p:cNvPr>
          <p:cNvSpPr txBox="1"/>
          <p:nvPr/>
        </p:nvSpPr>
        <p:spPr>
          <a:xfrm>
            <a:off x="8238162" y="4608251"/>
            <a:ext cx="1027012" cy="400110"/>
          </a:xfrm>
          <a:prstGeom prst="rect">
            <a:avLst/>
          </a:prstGeom>
          <a:noFill/>
        </p:spPr>
        <p:txBody>
          <a:bodyPr wrap="none" rtlCol="0">
            <a:spAutoFit/>
          </a:bodyPr>
          <a:lstStyle/>
          <a:p>
            <a:r>
              <a:rPr lang="en-IN" sz="2000" dirty="0">
                <a:latin typeface="Calibri (Body)"/>
              </a:rPr>
              <a:t>Amazon</a:t>
            </a:r>
          </a:p>
        </p:txBody>
      </p:sp>
      <p:sp>
        <p:nvSpPr>
          <p:cNvPr id="9" name="TextBox 8">
            <a:extLst>
              <a:ext uri="{FF2B5EF4-FFF2-40B4-BE49-F238E27FC236}">
                <a16:creationId xmlns:a16="http://schemas.microsoft.com/office/drawing/2014/main" id="{768F47C0-9E1C-4CB4-89EF-4DF459FBB7C5}"/>
              </a:ext>
            </a:extLst>
          </p:cNvPr>
          <p:cNvSpPr txBox="1"/>
          <p:nvPr/>
        </p:nvSpPr>
        <p:spPr>
          <a:xfrm>
            <a:off x="3041150" y="4608251"/>
            <a:ext cx="780983" cy="400110"/>
          </a:xfrm>
          <a:prstGeom prst="rect">
            <a:avLst/>
          </a:prstGeom>
          <a:noFill/>
        </p:spPr>
        <p:txBody>
          <a:bodyPr wrap="none" rtlCol="0">
            <a:spAutoFit/>
          </a:bodyPr>
          <a:lstStyle/>
          <a:p>
            <a:r>
              <a:rPr lang="en-IN" sz="2000" dirty="0">
                <a:latin typeface="Calibri (Body)"/>
              </a:rPr>
              <a:t>Puma</a:t>
            </a:r>
          </a:p>
        </p:txBody>
      </p:sp>
      <p:sp>
        <p:nvSpPr>
          <p:cNvPr id="10" name="TextBox 9">
            <a:extLst>
              <a:ext uri="{FF2B5EF4-FFF2-40B4-BE49-F238E27FC236}">
                <a16:creationId xmlns:a16="http://schemas.microsoft.com/office/drawing/2014/main" id="{397BF4F9-526E-45E5-9E01-C927F14DDAF0}"/>
              </a:ext>
            </a:extLst>
          </p:cNvPr>
          <p:cNvSpPr txBox="1"/>
          <p:nvPr/>
        </p:nvSpPr>
        <p:spPr>
          <a:xfrm>
            <a:off x="5486400" y="4608251"/>
            <a:ext cx="968983" cy="400110"/>
          </a:xfrm>
          <a:prstGeom prst="rect">
            <a:avLst/>
          </a:prstGeom>
          <a:noFill/>
        </p:spPr>
        <p:txBody>
          <a:bodyPr wrap="none" rtlCol="0">
            <a:spAutoFit/>
          </a:bodyPr>
          <a:lstStyle/>
          <a:p>
            <a:r>
              <a:rPr lang="en-IN" sz="2000" dirty="0">
                <a:latin typeface="Calibri (Body)"/>
              </a:rPr>
              <a:t>Flipkart</a:t>
            </a:r>
          </a:p>
        </p:txBody>
      </p:sp>
      <p:sp>
        <p:nvSpPr>
          <p:cNvPr id="11" name="TextBox 10">
            <a:extLst>
              <a:ext uri="{FF2B5EF4-FFF2-40B4-BE49-F238E27FC236}">
                <a16:creationId xmlns:a16="http://schemas.microsoft.com/office/drawing/2014/main" id="{14FF50EF-4E03-4167-A772-E3E439997A8B}"/>
              </a:ext>
            </a:extLst>
          </p:cNvPr>
          <p:cNvSpPr txBox="1"/>
          <p:nvPr/>
        </p:nvSpPr>
        <p:spPr>
          <a:xfrm>
            <a:off x="10682103" y="4608251"/>
            <a:ext cx="757708" cy="400110"/>
          </a:xfrm>
          <a:prstGeom prst="rect">
            <a:avLst/>
          </a:prstGeom>
          <a:noFill/>
        </p:spPr>
        <p:txBody>
          <a:bodyPr wrap="none" rtlCol="0">
            <a:spAutoFit/>
          </a:bodyPr>
          <a:lstStyle/>
          <a:p>
            <a:r>
              <a:rPr lang="en-IN" sz="2000" dirty="0">
                <a:latin typeface="Calibri (Body)"/>
              </a:rPr>
              <a:t>Tesco</a:t>
            </a:r>
          </a:p>
        </p:txBody>
      </p:sp>
    </p:spTree>
    <p:extLst>
      <p:ext uri="{BB962C8B-B14F-4D97-AF65-F5344CB8AC3E}">
        <p14:creationId xmlns:p14="http://schemas.microsoft.com/office/powerpoint/2010/main" val="11928540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Retail: Ai will manage 85% of customer interactions in coming years</a:t>
            </a:r>
          </a:p>
        </p:txBody>
      </p:sp>
      <p:sp>
        <p:nvSpPr>
          <p:cNvPr id="7" name="TextBox 6">
            <a:extLst>
              <a:ext uri="{FF2B5EF4-FFF2-40B4-BE49-F238E27FC236}">
                <a16:creationId xmlns:a16="http://schemas.microsoft.com/office/drawing/2014/main" id="{D6FB44FF-A409-467C-AD4A-820BDCF7B0F8}"/>
              </a:ext>
            </a:extLst>
          </p:cNvPr>
          <p:cNvSpPr txBox="1"/>
          <p:nvPr/>
        </p:nvSpPr>
        <p:spPr>
          <a:xfrm>
            <a:off x="4417887" y="1294296"/>
            <a:ext cx="7417942" cy="544764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dirty="0">
                <a:effectLst/>
                <a:latin typeface="Calibri (Body)"/>
              </a:rPr>
              <a:t>Computers will converse with clients in human languages. Will understand their needs and emotions and assist them in selection and solving issues.</a:t>
            </a:r>
          </a:p>
          <a:p>
            <a:pPr marL="342900" indent="-342900" rtl="0">
              <a:buFont typeface="Arial" panose="020B0604020202020204" pitchFamily="34" charset="0"/>
              <a:buChar char="•"/>
            </a:pPr>
            <a:r>
              <a:rPr lang="en-US" sz="2000" dirty="0">
                <a:effectLst/>
                <a:latin typeface="Calibri (Body)"/>
              </a:rPr>
              <a:t>Personalized service.</a:t>
            </a:r>
          </a:p>
          <a:p>
            <a:pPr rtl="0"/>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US" sz="2000" dirty="0">
                <a:effectLst/>
                <a:latin typeface="Calibri (Body)"/>
              </a:rPr>
              <a:t>NLP</a:t>
            </a:r>
          </a:p>
          <a:p>
            <a:pPr marL="342900" indent="-342900" rtl="0">
              <a:buFont typeface="Arial" panose="020B0604020202020204" pitchFamily="34" charset="0"/>
              <a:buChar char="•"/>
            </a:pPr>
            <a:r>
              <a:rPr lang="en-US" sz="2000" dirty="0">
                <a:effectLst/>
                <a:latin typeface="Calibri (Body)"/>
              </a:rPr>
              <a:t>Speech recognition </a:t>
            </a:r>
          </a:p>
          <a:p>
            <a:pPr rtl="0"/>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US" sz="2000" dirty="0">
                <a:effectLst/>
                <a:latin typeface="Calibri (Body)"/>
              </a:rPr>
              <a:t>Alexa -Amazon</a:t>
            </a:r>
          </a:p>
          <a:p>
            <a:br>
              <a:rPr lang="en-US" sz="2400" b="0" i="0" dirty="0">
                <a:solidFill>
                  <a:srgbClr val="000000"/>
                </a:solidFill>
                <a:effectLst/>
                <a:latin typeface="Arial" panose="020B0604020202020204" pitchFamily="34" charset="0"/>
              </a:rPr>
            </a:br>
            <a:endParaRPr lang="en-US" sz="2400" dirty="0">
              <a:effectLst/>
              <a:latin typeface="Calibri (Body)"/>
            </a:endParaRPr>
          </a:p>
        </p:txBody>
      </p:sp>
      <p:graphicFrame>
        <p:nvGraphicFramePr>
          <p:cNvPr id="2" name="Object 1">
            <a:extLst>
              <a:ext uri="{FF2B5EF4-FFF2-40B4-BE49-F238E27FC236}">
                <a16:creationId xmlns:a16="http://schemas.microsoft.com/office/drawing/2014/main" id="{CF3F4466-BDF8-45BB-BF25-B786A7FE7182}"/>
              </a:ext>
            </a:extLst>
          </p:cNvPr>
          <p:cNvGraphicFramePr>
            <a:graphicFrameLocks noChangeAspect="1"/>
          </p:cNvGraphicFramePr>
          <p:nvPr/>
        </p:nvGraphicFramePr>
        <p:xfrm>
          <a:off x="1054813" y="1872414"/>
          <a:ext cx="2724150" cy="2749550"/>
        </p:xfrm>
        <a:graphic>
          <a:graphicData uri="http://schemas.openxmlformats.org/presentationml/2006/ole">
            <mc:AlternateContent xmlns:mc="http://schemas.openxmlformats.org/markup-compatibility/2006">
              <mc:Choice xmlns:v="urn:schemas-microsoft-com:vml" Requires="v">
                <p:oleObj spid="_x0000_s35844" name="Bitmap Image" r:id="rId3" imgW="2724120" imgH="2749680" progId="Paint.Picture">
                  <p:embed/>
                </p:oleObj>
              </mc:Choice>
              <mc:Fallback>
                <p:oleObj name="Bitmap Image" r:id="rId3" imgW="2724120" imgH="2749680" progId="Paint.Picture">
                  <p:embed/>
                  <p:pic>
                    <p:nvPicPr>
                      <p:cNvPr id="2" name="Object 1">
                        <a:extLst>
                          <a:ext uri="{FF2B5EF4-FFF2-40B4-BE49-F238E27FC236}">
                            <a16:creationId xmlns:a16="http://schemas.microsoft.com/office/drawing/2014/main" id="{CF3F4466-BDF8-45BB-BF25-B786A7FE7182}"/>
                          </a:ext>
                        </a:extLst>
                      </p:cNvPr>
                      <p:cNvPicPr/>
                      <p:nvPr/>
                    </p:nvPicPr>
                    <p:blipFill>
                      <a:blip r:embed="rId4"/>
                      <a:stretch>
                        <a:fillRect/>
                      </a:stretch>
                    </p:blipFill>
                    <p:spPr>
                      <a:xfrm>
                        <a:off x="1054813" y="1872414"/>
                        <a:ext cx="2724150" cy="2749550"/>
                      </a:xfrm>
                      <a:prstGeom prst="rect">
                        <a:avLst/>
                      </a:prstGeom>
                    </p:spPr>
                  </p:pic>
                </p:oleObj>
              </mc:Fallback>
            </mc:AlternateContent>
          </a:graphicData>
        </a:graphic>
      </p:graphicFrame>
    </p:spTree>
    <p:extLst>
      <p:ext uri="{BB962C8B-B14F-4D97-AF65-F5344CB8AC3E}">
        <p14:creationId xmlns:p14="http://schemas.microsoft.com/office/powerpoint/2010/main" val="14745024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Retail: Ai will manage 85% of customer interactions in coming years</a:t>
            </a:r>
          </a:p>
        </p:txBody>
      </p:sp>
      <p:sp>
        <p:nvSpPr>
          <p:cNvPr id="7" name="TextBox 6">
            <a:extLst>
              <a:ext uri="{FF2B5EF4-FFF2-40B4-BE49-F238E27FC236}">
                <a16:creationId xmlns:a16="http://schemas.microsoft.com/office/drawing/2014/main" id="{D6FB44FF-A409-467C-AD4A-820BDCF7B0F8}"/>
              </a:ext>
            </a:extLst>
          </p:cNvPr>
          <p:cNvSpPr txBox="1"/>
          <p:nvPr/>
        </p:nvSpPr>
        <p:spPr>
          <a:xfrm>
            <a:off x="4417887" y="1294296"/>
            <a:ext cx="7417942" cy="4462760"/>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Contextual commerce is an online content –videos, articles, reviews, photos –from which consumers can buy the items featured within it directly, without being redirected to another site</a:t>
            </a:r>
          </a:p>
          <a:p>
            <a:pPr rtl="0"/>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Optimization, NLP, Machine learning</a:t>
            </a:r>
          </a:p>
          <a:p>
            <a:pPr rtl="0"/>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PUMA, Bazaar, Ted baker</a:t>
            </a:r>
            <a:br>
              <a:rPr lang="en-US" sz="2400" b="0" i="0" dirty="0">
                <a:solidFill>
                  <a:srgbClr val="000000"/>
                </a:solidFill>
                <a:effectLst/>
                <a:latin typeface="Calibri (Body)"/>
              </a:rPr>
            </a:br>
            <a:endParaRPr lang="en-US" sz="2400" dirty="0">
              <a:effectLst/>
              <a:latin typeface="Calibri (Body)"/>
            </a:endParaRPr>
          </a:p>
        </p:txBody>
      </p:sp>
      <p:graphicFrame>
        <p:nvGraphicFramePr>
          <p:cNvPr id="3" name="Object 2">
            <a:extLst>
              <a:ext uri="{FF2B5EF4-FFF2-40B4-BE49-F238E27FC236}">
                <a16:creationId xmlns:a16="http://schemas.microsoft.com/office/drawing/2014/main" id="{BEBF58DB-0309-4137-80D6-88199DAD661B}"/>
              </a:ext>
            </a:extLst>
          </p:cNvPr>
          <p:cNvGraphicFramePr>
            <a:graphicFrameLocks noChangeAspect="1"/>
          </p:cNvGraphicFramePr>
          <p:nvPr/>
        </p:nvGraphicFramePr>
        <p:xfrm>
          <a:off x="930560" y="2105025"/>
          <a:ext cx="2459912" cy="2647950"/>
        </p:xfrm>
        <a:graphic>
          <a:graphicData uri="http://schemas.openxmlformats.org/presentationml/2006/ole">
            <mc:AlternateContent xmlns:mc="http://schemas.openxmlformats.org/markup-compatibility/2006">
              <mc:Choice xmlns:v="urn:schemas-microsoft-com:vml" Requires="v">
                <p:oleObj spid="_x0000_s36868" name="Bitmap Image" r:id="rId3" imgW="2152800" imgH="2647800" progId="Paint.Picture">
                  <p:embed/>
                </p:oleObj>
              </mc:Choice>
              <mc:Fallback>
                <p:oleObj name="Bitmap Image" r:id="rId3" imgW="2152800" imgH="2647800" progId="Paint.Picture">
                  <p:embed/>
                  <p:pic>
                    <p:nvPicPr>
                      <p:cNvPr id="3" name="Object 2">
                        <a:extLst>
                          <a:ext uri="{FF2B5EF4-FFF2-40B4-BE49-F238E27FC236}">
                            <a16:creationId xmlns:a16="http://schemas.microsoft.com/office/drawing/2014/main" id="{BEBF58DB-0309-4137-80D6-88199DAD661B}"/>
                          </a:ext>
                        </a:extLst>
                      </p:cNvPr>
                      <p:cNvPicPr/>
                      <p:nvPr/>
                    </p:nvPicPr>
                    <p:blipFill>
                      <a:blip r:embed="rId4"/>
                      <a:stretch>
                        <a:fillRect/>
                      </a:stretch>
                    </p:blipFill>
                    <p:spPr>
                      <a:xfrm>
                        <a:off x="930560" y="2105025"/>
                        <a:ext cx="2459912" cy="2647950"/>
                      </a:xfrm>
                      <a:prstGeom prst="rect">
                        <a:avLst/>
                      </a:prstGeom>
                    </p:spPr>
                  </p:pic>
                </p:oleObj>
              </mc:Fallback>
            </mc:AlternateContent>
          </a:graphicData>
        </a:graphic>
      </p:graphicFrame>
    </p:spTree>
    <p:extLst>
      <p:ext uri="{BB962C8B-B14F-4D97-AF65-F5344CB8AC3E}">
        <p14:creationId xmlns:p14="http://schemas.microsoft.com/office/powerpoint/2010/main" val="367743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D8C9FD5-72DD-4D03-8669-9EF24046C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8850"/>
            <a:ext cx="12192000" cy="4629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809DDB-2700-42E0-A7F7-D5BD1751445A}"/>
              </a:ext>
            </a:extLst>
          </p:cNvPr>
          <p:cNvSpPr txBox="1"/>
          <p:nvPr/>
        </p:nvSpPr>
        <p:spPr>
          <a:xfrm>
            <a:off x="0" y="181601"/>
            <a:ext cx="12192000" cy="1569660"/>
          </a:xfrm>
          <a:prstGeom prst="rect">
            <a:avLst/>
          </a:prstGeom>
          <a:noFill/>
        </p:spPr>
        <p:txBody>
          <a:bodyPr wrap="square" rtlCol="0">
            <a:spAutoFit/>
          </a:bodyPr>
          <a:lstStyle/>
          <a:p>
            <a:r>
              <a:rPr lang="en-US" sz="2400" b="0" i="0" dirty="0">
                <a:effectLst/>
                <a:latin typeface="Calibri (Body)"/>
              </a:rPr>
              <a:t>Intel does 19000 tests on every chip it makes. Using ML, Intel was able to significantly reduce the number of QA tests. They analyzed data from the manufacturing process to reduce test time and focus on specific tests. Intel saved $3 MUSD in manufacturing costs for a single line of Intel Core processors and expect to save an additional $30 million.</a:t>
            </a:r>
            <a:endParaRPr lang="en-IN" sz="2400" dirty="0">
              <a:latin typeface="Calibri (Body)"/>
            </a:endParaRPr>
          </a:p>
        </p:txBody>
      </p:sp>
    </p:spTree>
    <p:extLst>
      <p:ext uri="{BB962C8B-B14F-4D97-AF65-F5344CB8AC3E}">
        <p14:creationId xmlns:p14="http://schemas.microsoft.com/office/powerpoint/2010/main" val="32983090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1"/>
            <a:ext cx="10962526" cy="954107"/>
          </a:xfrm>
          <a:prstGeom prst="rect">
            <a:avLst/>
          </a:prstGeom>
          <a:noFill/>
        </p:spPr>
        <p:txBody>
          <a:bodyPr wrap="square" rtlCol="0">
            <a:spAutoFit/>
          </a:bodyPr>
          <a:lstStyle/>
          <a:p>
            <a:r>
              <a:rPr lang="en-IN" sz="2800" b="1" dirty="0">
                <a:solidFill>
                  <a:srgbClr val="0070C0"/>
                </a:solidFill>
                <a:latin typeface="Calibri (Body)"/>
              </a:rPr>
              <a:t>Reaching the right person with the right offer through the right channel at right time</a:t>
            </a:r>
          </a:p>
        </p:txBody>
      </p:sp>
      <p:sp>
        <p:nvSpPr>
          <p:cNvPr id="7" name="TextBox 6">
            <a:extLst>
              <a:ext uri="{FF2B5EF4-FFF2-40B4-BE49-F238E27FC236}">
                <a16:creationId xmlns:a16="http://schemas.microsoft.com/office/drawing/2014/main" id="{D6FB44FF-A409-467C-AD4A-820BDCF7B0F8}"/>
              </a:ext>
            </a:extLst>
          </p:cNvPr>
          <p:cNvSpPr txBox="1"/>
          <p:nvPr/>
        </p:nvSpPr>
        <p:spPr>
          <a:xfrm>
            <a:off x="4417887" y="1294296"/>
            <a:ext cx="7417942" cy="4462760"/>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Analysis of data that can be put into well defined action geared towards specific results.</a:t>
            </a:r>
          </a:p>
          <a:p>
            <a:pPr marL="342900" indent="-342900" rtl="0">
              <a:buFont typeface="Arial" panose="020B0604020202020204" pitchFamily="34" charset="0"/>
              <a:buChar char="•"/>
            </a:pPr>
            <a:r>
              <a:rPr lang="en-US" sz="2000" b="0" i="0" dirty="0">
                <a:effectLst/>
                <a:latin typeface="Calibri (Body)"/>
              </a:rPr>
              <a:t>Inventory management, pricing, targeted campaign</a:t>
            </a:r>
          </a:p>
          <a:p>
            <a:pPr rtl="0"/>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Big Data</a:t>
            </a:r>
          </a:p>
          <a:p>
            <a:pPr rtl="0"/>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US" sz="2000" b="0" i="0" dirty="0">
                <a:solidFill>
                  <a:srgbClr val="000000"/>
                </a:solidFill>
                <a:effectLst/>
                <a:latin typeface="Calibri (Body)"/>
              </a:rPr>
              <a:t>Amazon, </a:t>
            </a:r>
            <a:r>
              <a:rPr lang="en-US" sz="2000" dirty="0">
                <a:solidFill>
                  <a:srgbClr val="000000"/>
                </a:solidFill>
                <a:latin typeface="Calibri (Body)"/>
              </a:rPr>
              <a:t>F</a:t>
            </a:r>
            <a:r>
              <a:rPr lang="en-US" sz="2000" b="0" i="0" dirty="0">
                <a:solidFill>
                  <a:srgbClr val="000000"/>
                </a:solidFill>
                <a:effectLst/>
                <a:latin typeface="Calibri (Body)"/>
              </a:rPr>
              <a:t>ilpkart</a:t>
            </a:r>
            <a:br>
              <a:rPr lang="en-US" sz="2400" b="0" i="0" dirty="0">
                <a:solidFill>
                  <a:srgbClr val="000000"/>
                </a:solidFill>
                <a:effectLst/>
                <a:latin typeface="Calibri (Body)"/>
              </a:rPr>
            </a:br>
            <a:endParaRPr lang="en-US" sz="2400" dirty="0">
              <a:effectLst/>
              <a:latin typeface="Calibri (Body)"/>
            </a:endParaRPr>
          </a:p>
        </p:txBody>
      </p:sp>
      <p:graphicFrame>
        <p:nvGraphicFramePr>
          <p:cNvPr id="2" name="Object 1">
            <a:extLst>
              <a:ext uri="{FF2B5EF4-FFF2-40B4-BE49-F238E27FC236}">
                <a16:creationId xmlns:a16="http://schemas.microsoft.com/office/drawing/2014/main" id="{39AE3193-462B-4659-9353-EFCC5D39987D}"/>
              </a:ext>
            </a:extLst>
          </p:cNvPr>
          <p:cNvGraphicFramePr>
            <a:graphicFrameLocks noChangeAspect="1"/>
          </p:cNvGraphicFramePr>
          <p:nvPr/>
        </p:nvGraphicFramePr>
        <p:xfrm>
          <a:off x="1043932" y="2331896"/>
          <a:ext cx="2459555" cy="2622550"/>
        </p:xfrm>
        <a:graphic>
          <a:graphicData uri="http://schemas.openxmlformats.org/presentationml/2006/ole">
            <mc:AlternateContent xmlns:mc="http://schemas.openxmlformats.org/markup-compatibility/2006">
              <mc:Choice xmlns:v="urn:schemas-microsoft-com:vml" Requires="v">
                <p:oleObj spid="_x0000_s37892" name="Bitmap Image" r:id="rId3" imgW="1987560" imgH="2622600" progId="Paint.Picture">
                  <p:embed/>
                </p:oleObj>
              </mc:Choice>
              <mc:Fallback>
                <p:oleObj name="Bitmap Image" r:id="rId3" imgW="1987560" imgH="2622600" progId="Paint.Picture">
                  <p:embed/>
                  <p:pic>
                    <p:nvPicPr>
                      <p:cNvPr id="2" name="Object 1">
                        <a:extLst>
                          <a:ext uri="{FF2B5EF4-FFF2-40B4-BE49-F238E27FC236}">
                            <a16:creationId xmlns:a16="http://schemas.microsoft.com/office/drawing/2014/main" id="{39AE3193-462B-4659-9353-EFCC5D39987D}"/>
                          </a:ext>
                        </a:extLst>
                      </p:cNvPr>
                      <p:cNvPicPr/>
                      <p:nvPr/>
                    </p:nvPicPr>
                    <p:blipFill>
                      <a:blip r:embed="rId4"/>
                      <a:stretch>
                        <a:fillRect/>
                      </a:stretch>
                    </p:blipFill>
                    <p:spPr>
                      <a:xfrm>
                        <a:off x="1043932" y="2331896"/>
                        <a:ext cx="2459555" cy="2622550"/>
                      </a:xfrm>
                      <a:prstGeom prst="rect">
                        <a:avLst/>
                      </a:prstGeom>
                    </p:spPr>
                  </p:pic>
                </p:oleObj>
              </mc:Fallback>
            </mc:AlternateContent>
          </a:graphicData>
        </a:graphic>
      </p:graphicFrame>
    </p:spTree>
    <p:extLst>
      <p:ext uri="{BB962C8B-B14F-4D97-AF65-F5344CB8AC3E}">
        <p14:creationId xmlns:p14="http://schemas.microsoft.com/office/powerpoint/2010/main" val="38271520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Retail: Using AI to make better decision about the world we want to see</a:t>
            </a:r>
          </a:p>
        </p:txBody>
      </p:sp>
      <p:sp>
        <p:nvSpPr>
          <p:cNvPr id="7" name="TextBox 6">
            <a:extLst>
              <a:ext uri="{FF2B5EF4-FFF2-40B4-BE49-F238E27FC236}">
                <a16:creationId xmlns:a16="http://schemas.microsoft.com/office/drawing/2014/main" id="{D6FB44FF-A409-467C-AD4A-820BDCF7B0F8}"/>
              </a:ext>
            </a:extLst>
          </p:cNvPr>
          <p:cNvSpPr txBox="1"/>
          <p:nvPr/>
        </p:nvSpPr>
        <p:spPr>
          <a:xfrm>
            <a:off x="4417887" y="1294296"/>
            <a:ext cx="7417942" cy="4708981"/>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To extract information from customer data sets to determine a pattern and predict future outcomes and trends.</a:t>
            </a:r>
          </a:p>
          <a:p>
            <a:pPr marL="342900" indent="-342900" rtl="0">
              <a:buFont typeface="Arial" panose="020B0604020202020204" pitchFamily="34" charset="0"/>
              <a:buChar char="•"/>
            </a:pPr>
            <a:r>
              <a:rPr lang="en-US" sz="2000" b="0" i="0" dirty="0">
                <a:effectLst/>
                <a:latin typeface="Calibri (Body)"/>
              </a:rPr>
              <a:t>Can help generate more revenue by targeting only potential customers.</a:t>
            </a:r>
          </a:p>
          <a:p>
            <a:pPr rtl="0"/>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Expert Systems</a:t>
            </a:r>
          </a:p>
          <a:p>
            <a:pPr rtl="0"/>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US" sz="2000" b="0" i="0" dirty="0">
                <a:solidFill>
                  <a:srgbClr val="000000"/>
                </a:solidFill>
                <a:effectLst/>
                <a:latin typeface="Calibri (Body)"/>
              </a:rPr>
              <a:t>Amazon, </a:t>
            </a:r>
            <a:r>
              <a:rPr lang="en-IN" sz="2000" b="0" i="0" dirty="0">
                <a:effectLst/>
                <a:latin typeface="Calibri (Body)"/>
              </a:rPr>
              <a:t>Myntra</a:t>
            </a:r>
            <a:br>
              <a:rPr lang="en-US" sz="2000" b="0" i="0" dirty="0">
                <a:solidFill>
                  <a:srgbClr val="000000"/>
                </a:solidFill>
                <a:effectLst/>
                <a:latin typeface="Calibri (Body)"/>
              </a:rPr>
            </a:br>
            <a:endParaRPr lang="en-US" sz="2000" dirty="0">
              <a:effectLst/>
              <a:latin typeface="Calibri (Body)"/>
            </a:endParaRPr>
          </a:p>
        </p:txBody>
      </p:sp>
      <p:graphicFrame>
        <p:nvGraphicFramePr>
          <p:cNvPr id="3" name="Object 2">
            <a:extLst>
              <a:ext uri="{FF2B5EF4-FFF2-40B4-BE49-F238E27FC236}">
                <a16:creationId xmlns:a16="http://schemas.microsoft.com/office/drawing/2014/main" id="{E71CBB4E-D24E-4774-95C8-8EEF070483EB}"/>
              </a:ext>
            </a:extLst>
          </p:cNvPr>
          <p:cNvGraphicFramePr>
            <a:graphicFrameLocks noChangeAspect="1"/>
          </p:cNvGraphicFramePr>
          <p:nvPr/>
        </p:nvGraphicFramePr>
        <p:xfrm>
          <a:off x="895028" y="1969808"/>
          <a:ext cx="2536539" cy="2918384"/>
        </p:xfrm>
        <a:graphic>
          <a:graphicData uri="http://schemas.openxmlformats.org/presentationml/2006/ole">
            <mc:AlternateContent xmlns:mc="http://schemas.openxmlformats.org/markup-compatibility/2006">
              <mc:Choice xmlns:v="urn:schemas-microsoft-com:vml" Requires="v">
                <p:oleObj spid="_x0000_s38916" name="Bitmap Image" r:id="rId3" imgW="1771560" imgH="2038320" progId="Paint.Picture">
                  <p:embed/>
                </p:oleObj>
              </mc:Choice>
              <mc:Fallback>
                <p:oleObj name="Bitmap Image" r:id="rId3" imgW="1771560" imgH="2038320" progId="Paint.Picture">
                  <p:embed/>
                  <p:pic>
                    <p:nvPicPr>
                      <p:cNvPr id="3" name="Object 2">
                        <a:extLst>
                          <a:ext uri="{FF2B5EF4-FFF2-40B4-BE49-F238E27FC236}">
                            <a16:creationId xmlns:a16="http://schemas.microsoft.com/office/drawing/2014/main" id="{E71CBB4E-D24E-4774-95C8-8EEF070483EB}"/>
                          </a:ext>
                        </a:extLst>
                      </p:cNvPr>
                      <p:cNvPicPr/>
                      <p:nvPr/>
                    </p:nvPicPr>
                    <p:blipFill>
                      <a:blip r:embed="rId4"/>
                      <a:stretch>
                        <a:fillRect/>
                      </a:stretch>
                    </p:blipFill>
                    <p:spPr>
                      <a:xfrm>
                        <a:off x="895028" y="1969808"/>
                        <a:ext cx="2536539" cy="2918384"/>
                      </a:xfrm>
                      <a:prstGeom prst="rect">
                        <a:avLst/>
                      </a:prstGeom>
                    </p:spPr>
                  </p:pic>
                </p:oleObj>
              </mc:Fallback>
            </mc:AlternateContent>
          </a:graphicData>
        </a:graphic>
      </p:graphicFrame>
    </p:spTree>
    <p:extLst>
      <p:ext uri="{BB962C8B-B14F-4D97-AF65-F5344CB8AC3E}">
        <p14:creationId xmlns:p14="http://schemas.microsoft.com/office/powerpoint/2010/main" val="2427016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Retail: Sell smarter with AI</a:t>
            </a:r>
          </a:p>
        </p:txBody>
      </p:sp>
      <p:sp>
        <p:nvSpPr>
          <p:cNvPr id="7" name="TextBox 6">
            <a:extLst>
              <a:ext uri="{FF2B5EF4-FFF2-40B4-BE49-F238E27FC236}">
                <a16:creationId xmlns:a16="http://schemas.microsoft.com/office/drawing/2014/main" id="{D6FB44FF-A409-467C-AD4A-820BDCF7B0F8}"/>
              </a:ext>
            </a:extLst>
          </p:cNvPr>
          <p:cNvSpPr txBox="1"/>
          <p:nvPr/>
        </p:nvSpPr>
        <p:spPr>
          <a:xfrm>
            <a:off x="4417887" y="1294296"/>
            <a:ext cx="7417942" cy="3785652"/>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Understanding Needs</a:t>
            </a:r>
          </a:p>
          <a:p>
            <a:pPr marL="342900" indent="-342900" rtl="0">
              <a:buFont typeface="Arial" panose="020B0604020202020204" pitchFamily="34" charset="0"/>
              <a:buChar char="•"/>
            </a:pPr>
            <a:r>
              <a:rPr lang="en-US" sz="2000" b="0" i="0" dirty="0">
                <a:effectLst/>
                <a:latin typeface="Calibri (Body)"/>
              </a:rPr>
              <a:t>Suggesting the best match.</a:t>
            </a:r>
          </a:p>
          <a:p>
            <a:pPr rtl="0"/>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Expert Systems</a:t>
            </a:r>
          </a:p>
          <a:p>
            <a:pPr rtl="0"/>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Tesco</a:t>
            </a:r>
            <a:endParaRPr lang="en-US" sz="2000" dirty="0">
              <a:effectLst/>
              <a:latin typeface="Calibri (Body)"/>
            </a:endParaRPr>
          </a:p>
        </p:txBody>
      </p:sp>
      <p:graphicFrame>
        <p:nvGraphicFramePr>
          <p:cNvPr id="2" name="Object 1">
            <a:extLst>
              <a:ext uri="{FF2B5EF4-FFF2-40B4-BE49-F238E27FC236}">
                <a16:creationId xmlns:a16="http://schemas.microsoft.com/office/drawing/2014/main" id="{3BE4A9DB-AF13-4027-AA08-DB6D21760E00}"/>
              </a:ext>
            </a:extLst>
          </p:cNvPr>
          <p:cNvGraphicFramePr>
            <a:graphicFrameLocks noChangeAspect="1"/>
          </p:cNvGraphicFramePr>
          <p:nvPr/>
        </p:nvGraphicFramePr>
        <p:xfrm>
          <a:off x="990849" y="1818687"/>
          <a:ext cx="2423795" cy="2917700"/>
        </p:xfrm>
        <a:graphic>
          <a:graphicData uri="http://schemas.openxmlformats.org/presentationml/2006/ole">
            <mc:AlternateContent xmlns:mc="http://schemas.openxmlformats.org/markup-compatibility/2006">
              <mc:Choice xmlns:v="urn:schemas-microsoft-com:vml" Requires="v">
                <p:oleObj spid="_x0000_s39940" name="Bitmap Image" r:id="rId3" imgW="1682640" imgH="2025720" progId="Paint.Picture">
                  <p:embed/>
                </p:oleObj>
              </mc:Choice>
              <mc:Fallback>
                <p:oleObj name="Bitmap Image" r:id="rId3" imgW="1682640" imgH="2025720" progId="Paint.Picture">
                  <p:embed/>
                  <p:pic>
                    <p:nvPicPr>
                      <p:cNvPr id="2" name="Object 1">
                        <a:extLst>
                          <a:ext uri="{FF2B5EF4-FFF2-40B4-BE49-F238E27FC236}">
                            <a16:creationId xmlns:a16="http://schemas.microsoft.com/office/drawing/2014/main" id="{3BE4A9DB-AF13-4027-AA08-DB6D21760E00}"/>
                          </a:ext>
                        </a:extLst>
                      </p:cNvPr>
                      <p:cNvPicPr/>
                      <p:nvPr/>
                    </p:nvPicPr>
                    <p:blipFill>
                      <a:blip r:embed="rId4"/>
                      <a:stretch>
                        <a:fillRect/>
                      </a:stretch>
                    </p:blipFill>
                    <p:spPr>
                      <a:xfrm>
                        <a:off x="990849" y="1818687"/>
                        <a:ext cx="2423795" cy="2917700"/>
                      </a:xfrm>
                      <a:prstGeom prst="rect">
                        <a:avLst/>
                      </a:prstGeom>
                    </p:spPr>
                  </p:pic>
                </p:oleObj>
              </mc:Fallback>
            </mc:AlternateContent>
          </a:graphicData>
        </a:graphic>
      </p:graphicFrame>
    </p:spTree>
    <p:extLst>
      <p:ext uri="{BB962C8B-B14F-4D97-AF65-F5344CB8AC3E}">
        <p14:creationId xmlns:p14="http://schemas.microsoft.com/office/powerpoint/2010/main" val="1533997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AI Based Retail Strategies </a:t>
            </a:r>
          </a:p>
        </p:txBody>
      </p:sp>
      <p:graphicFrame>
        <p:nvGraphicFramePr>
          <p:cNvPr id="3" name="Object 2">
            <a:extLst>
              <a:ext uri="{FF2B5EF4-FFF2-40B4-BE49-F238E27FC236}">
                <a16:creationId xmlns:a16="http://schemas.microsoft.com/office/drawing/2014/main" id="{F864C026-A851-4E86-9CEA-25B0AE590E6F}"/>
              </a:ext>
            </a:extLst>
          </p:cNvPr>
          <p:cNvGraphicFramePr>
            <a:graphicFrameLocks noChangeAspect="1"/>
          </p:cNvGraphicFramePr>
          <p:nvPr/>
        </p:nvGraphicFramePr>
        <p:xfrm>
          <a:off x="482885" y="1092717"/>
          <a:ext cx="10962526" cy="5123147"/>
        </p:xfrm>
        <a:graphic>
          <a:graphicData uri="http://schemas.openxmlformats.org/presentationml/2006/ole">
            <mc:AlternateContent xmlns:mc="http://schemas.openxmlformats.org/markup-compatibility/2006">
              <mc:Choice xmlns:v="urn:schemas-microsoft-com:vml" Requires="v">
                <p:oleObj spid="_x0000_s40964" name="Bitmap Image" r:id="rId3" imgW="7601040" imgH="3333600" progId="Paint.Picture">
                  <p:embed/>
                </p:oleObj>
              </mc:Choice>
              <mc:Fallback>
                <p:oleObj name="Bitmap Image" r:id="rId3" imgW="7601040" imgH="3333600" progId="Paint.Picture">
                  <p:embed/>
                  <p:pic>
                    <p:nvPicPr>
                      <p:cNvPr id="3" name="Object 2">
                        <a:extLst>
                          <a:ext uri="{FF2B5EF4-FFF2-40B4-BE49-F238E27FC236}">
                            <a16:creationId xmlns:a16="http://schemas.microsoft.com/office/drawing/2014/main" id="{F864C026-A851-4E86-9CEA-25B0AE590E6F}"/>
                          </a:ext>
                        </a:extLst>
                      </p:cNvPr>
                      <p:cNvPicPr/>
                      <p:nvPr/>
                    </p:nvPicPr>
                    <p:blipFill>
                      <a:blip r:embed="rId4"/>
                      <a:stretch>
                        <a:fillRect/>
                      </a:stretch>
                    </p:blipFill>
                    <p:spPr>
                      <a:xfrm>
                        <a:off x="482885" y="1092717"/>
                        <a:ext cx="10962526" cy="5123147"/>
                      </a:xfrm>
                      <a:prstGeom prst="rect">
                        <a:avLst/>
                      </a:prstGeom>
                    </p:spPr>
                  </p:pic>
                </p:oleObj>
              </mc:Fallback>
            </mc:AlternateContent>
          </a:graphicData>
        </a:graphic>
      </p:graphicFrame>
    </p:spTree>
    <p:extLst>
      <p:ext uri="{BB962C8B-B14F-4D97-AF65-F5344CB8AC3E}">
        <p14:creationId xmlns:p14="http://schemas.microsoft.com/office/powerpoint/2010/main" val="12427258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EEB10B-2F71-4423-A189-65975DD61707}"/>
              </a:ext>
            </a:extLst>
          </p:cNvPr>
          <p:cNvSpPr txBox="1"/>
          <p:nvPr/>
        </p:nvSpPr>
        <p:spPr>
          <a:xfrm>
            <a:off x="482885" y="339562"/>
            <a:ext cx="3580660" cy="707886"/>
          </a:xfrm>
          <a:prstGeom prst="rect">
            <a:avLst/>
          </a:prstGeom>
          <a:noFill/>
        </p:spPr>
        <p:txBody>
          <a:bodyPr wrap="none" rtlCol="0">
            <a:spAutoFit/>
          </a:bodyPr>
          <a:lstStyle/>
          <a:p>
            <a:r>
              <a:rPr lang="en-IN" sz="4000" b="1" dirty="0">
                <a:solidFill>
                  <a:srgbClr val="0070C0"/>
                </a:solidFill>
                <a:latin typeface="Calibri (Body)"/>
              </a:rPr>
              <a:t>AI in Healthcare</a:t>
            </a:r>
          </a:p>
        </p:txBody>
      </p:sp>
      <p:sp>
        <p:nvSpPr>
          <p:cNvPr id="6" name="TextBox 5">
            <a:extLst>
              <a:ext uri="{FF2B5EF4-FFF2-40B4-BE49-F238E27FC236}">
                <a16:creationId xmlns:a16="http://schemas.microsoft.com/office/drawing/2014/main" id="{C197CE0C-61A4-4CF2-8A5E-2772C195FB56}"/>
              </a:ext>
            </a:extLst>
          </p:cNvPr>
          <p:cNvSpPr txBox="1"/>
          <p:nvPr/>
        </p:nvSpPr>
        <p:spPr>
          <a:xfrm>
            <a:off x="510341" y="4362029"/>
            <a:ext cx="1120820" cy="400110"/>
          </a:xfrm>
          <a:prstGeom prst="rect">
            <a:avLst/>
          </a:prstGeom>
          <a:noFill/>
        </p:spPr>
        <p:txBody>
          <a:bodyPr wrap="none" rtlCol="0">
            <a:spAutoFit/>
          </a:bodyPr>
          <a:lstStyle/>
          <a:p>
            <a:pPr algn="ctr"/>
            <a:r>
              <a:rPr lang="en-IN" sz="2000" dirty="0">
                <a:latin typeface="Calibri (Body)"/>
              </a:rPr>
              <a:t>SEIMENS</a:t>
            </a:r>
          </a:p>
        </p:txBody>
      </p:sp>
      <p:sp>
        <p:nvSpPr>
          <p:cNvPr id="8" name="TextBox 7">
            <a:extLst>
              <a:ext uri="{FF2B5EF4-FFF2-40B4-BE49-F238E27FC236}">
                <a16:creationId xmlns:a16="http://schemas.microsoft.com/office/drawing/2014/main" id="{5C3406E8-0E08-427D-9445-9D403BC8260D}"/>
              </a:ext>
            </a:extLst>
          </p:cNvPr>
          <p:cNvSpPr txBox="1"/>
          <p:nvPr/>
        </p:nvSpPr>
        <p:spPr>
          <a:xfrm>
            <a:off x="6934707" y="4414565"/>
            <a:ext cx="832279" cy="400110"/>
          </a:xfrm>
          <a:prstGeom prst="rect">
            <a:avLst/>
          </a:prstGeom>
          <a:noFill/>
        </p:spPr>
        <p:txBody>
          <a:bodyPr wrap="none" rtlCol="0">
            <a:spAutoFit/>
          </a:bodyPr>
          <a:lstStyle/>
          <a:p>
            <a:pPr algn="ctr"/>
            <a:r>
              <a:rPr lang="en-IN" sz="2000" dirty="0">
                <a:latin typeface="Calibri (Body)"/>
              </a:rPr>
              <a:t>KPMG</a:t>
            </a:r>
          </a:p>
        </p:txBody>
      </p:sp>
      <p:sp>
        <p:nvSpPr>
          <p:cNvPr id="9" name="TextBox 8">
            <a:extLst>
              <a:ext uri="{FF2B5EF4-FFF2-40B4-BE49-F238E27FC236}">
                <a16:creationId xmlns:a16="http://schemas.microsoft.com/office/drawing/2014/main" id="{768F47C0-9E1C-4CB4-89EF-4DF459FBB7C5}"/>
              </a:ext>
            </a:extLst>
          </p:cNvPr>
          <p:cNvSpPr txBox="1"/>
          <p:nvPr/>
        </p:nvSpPr>
        <p:spPr>
          <a:xfrm>
            <a:off x="2449743" y="4376925"/>
            <a:ext cx="1228221" cy="707886"/>
          </a:xfrm>
          <a:prstGeom prst="rect">
            <a:avLst/>
          </a:prstGeom>
          <a:noFill/>
        </p:spPr>
        <p:txBody>
          <a:bodyPr wrap="none" rtlCol="0">
            <a:spAutoFit/>
          </a:bodyPr>
          <a:lstStyle/>
          <a:p>
            <a:pPr algn="ctr"/>
            <a:r>
              <a:rPr lang="en-IN" sz="2000" dirty="0">
                <a:latin typeface="Calibri (Body)"/>
              </a:rPr>
              <a:t>INTUITIVE</a:t>
            </a:r>
          </a:p>
          <a:p>
            <a:pPr algn="ctr"/>
            <a:r>
              <a:rPr lang="en-IN" sz="2000" dirty="0">
                <a:latin typeface="Calibri (Body)"/>
              </a:rPr>
              <a:t>Surgical</a:t>
            </a:r>
          </a:p>
        </p:txBody>
      </p:sp>
      <p:sp>
        <p:nvSpPr>
          <p:cNvPr id="10" name="TextBox 9">
            <a:extLst>
              <a:ext uri="{FF2B5EF4-FFF2-40B4-BE49-F238E27FC236}">
                <a16:creationId xmlns:a16="http://schemas.microsoft.com/office/drawing/2014/main" id="{397BF4F9-526E-45E5-9E01-C927F14DDAF0}"/>
              </a:ext>
            </a:extLst>
          </p:cNvPr>
          <p:cNvSpPr txBox="1"/>
          <p:nvPr/>
        </p:nvSpPr>
        <p:spPr>
          <a:xfrm>
            <a:off x="4676905" y="4414565"/>
            <a:ext cx="1048620" cy="400110"/>
          </a:xfrm>
          <a:prstGeom prst="rect">
            <a:avLst/>
          </a:prstGeom>
          <a:noFill/>
        </p:spPr>
        <p:txBody>
          <a:bodyPr wrap="none" rtlCol="0">
            <a:spAutoFit/>
          </a:bodyPr>
          <a:lstStyle/>
          <a:p>
            <a:pPr algn="ctr"/>
            <a:r>
              <a:rPr lang="en-IN" sz="2000" dirty="0">
                <a:latin typeface="Calibri (Body)"/>
              </a:rPr>
              <a:t>SENSELY</a:t>
            </a:r>
          </a:p>
        </p:txBody>
      </p:sp>
      <p:sp>
        <p:nvSpPr>
          <p:cNvPr id="11" name="TextBox 10">
            <a:extLst>
              <a:ext uri="{FF2B5EF4-FFF2-40B4-BE49-F238E27FC236}">
                <a16:creationId xmlns:a16="http://schemas.microsoft.com/office/drawing/2014/main" id="{14FF50EF-4E03-4167-A772-E3E439997A8B}"/>
              </a:ext>
            </a:extLst>
          </p:cNvPr>
          <p:cNvSpPr txBox="1"/>
          <p:nvPr/>
        </p:nvSpPr>
        <p:spPr>
          <a:xfrm>
            <a:off x="8600534" y="4408196"/>
            <a:ext cx="1141723" cy="707886"/>
          </a:xfrm>
          <a:prstGeom prst="rect">
            <a:avLst/>
          </a:prstGeom>
          <a:noFill/>
        </p:spPr>
        <p:txBody>
          <a:bodyPr wrap="none" rtlCol="0">
            <a:spAutoFit/>
          </a:bodyPr>
          <a:lstStyle/>
          <a:p>
            <a:pPr algn="ctr"/>
            <a:r>
              <a:rPr lang="en-IN" sz="2000" dirty="0">
                <a:latin typeface="Calibri (Body)"/>
              </a:rPr>
              <a:t>Manipal</a:t>
            </a:r>
          </a:p>
          <a:p>
            <a:r>
              <a:rPr lang="en-IN" sz="2000" dirty="0">
                <a:latin typeface="Calibri (Body)"/>
              </a:rPr>
              <a:t>Hospitals</a:t>
            </a:r>
          </a:p>
        </p:txBody>
      </p:sp>
      <p:graphicFrame>
        <p:nvGraphicFramePr>
          <p:cNvPr id="3" name="Object 2">
            <a:extLst>
              <a:ext uri="{FF2B5EF4-FFF2-40B4-BE49-F238E27FC236}">
                <a16:creationId xmlns:a16="http://schemas.microsoft.com/office/drawing/2014/main" id="{D3C079A4-90BC-4C12-B58A-901BF6E64F61}"/>
              </a:ext>
            </a:extLst>
          </p:cNvPr>
          <p:cNvGraphicFramePr>
            <a:graphicFrameLocks noChangeAspect="1"/>
          </p:cNvGraphicFramePr>
          <p:nvPr/>
        </p:nvGraphicFramePr>
        <p:xfrm>
          <a:off x="0" y="2116476"/>
          <a:ext cx="12192000" cy="2114212"/>
        </p:xfrm>
        <a:graphic>
          <a:graphicData uri="http://schemas.openxmlformats.org/presentationml/2006/ole">
            <mc:AlternateContent xmlns:mc="http://schemas.openxmlformats.org/markup-compatibility/2006">
              <mc:Choice xmlns:v="urn:schemas-microsoft-com:vml" Requires="v">
                <p:oleObj spid="_x0000_s41988" name="Bitmap Image" r:id="rId3" imgW="7956720" imgH="1606680" progId="Paint.Picture">
                  <p:embed/>
                </p:oleObj>
              </mc:Choice>
              <mc:Fallback>
                <p:oleObj name="Bitmap Image" r:id="rId3" imgW="7956720" imgH="1606680" progId="Paint.Picture">
                  <p:embed/>
                  <p:pic>
                    <p:nvPicPr>
                      <p:cNvPr id="3" name="Object 2">
                        <a:extLst>
                          <a:ext uri="{FF2B5EF4-FFF2-40B4-BE49-F238E27FC236}">
                            <a16:creationId xmlns:a16="http://schemas.microsoft.com/office/drawing/2014/main" id="{D3C079A4-90BC-4C12-B58A-901BF6E64F61}"/>
                          </a:ext>
                        </a:extLst>
                      </p:cNvPr>
                      <p:cNvPicPr/>
                      <p:nvPr/>
                    </p:nvPicPr>
                    <p:blipFill>
                      <a:blip r:embed="rId4"/>
                      <a:stretch>
                        <a:fillRect/>
                      </a:stretch>
                    </p:blipFill>
                    <p:spPr>
                      <a:xfrm>
                        <a:off x="0" y="2116476"/>
                        <a:ext cx="12192000" cy="2114212"/>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349C988-A541-4AD1-9C9E-405E6754CA02}"/>
              </a:ext>
            </a:extLst>
          </p:cNvPr>
          <p:cNvSpPr txBox="1"/>
          <p:nvPr/>
        </p:nvSpPr>
        <p:spPr>
          <a:xfrm>
            <a:off x="10746942" y="4376925"/>
            <a:ext cx="1040734" cy="707886"/>
          </a:xfrm>
          <a:prstGeom prst="rect">
            <a:avLst/>
          </a:prstGeom>
          <a:noFill/>
        </p:spPr>
        <p:txBody>
          <a:bodyPr wrap="none" rtlCol="0">
            <a:spAutoFit/>
          </a:bodyPr>
          <a:lstStyle/>
          <a:p>
            <a:pPr algn="ctr"/>
            <a:r>
              <a:rPr lang="en-IN" sz="2000" dirty="0">
                <a:latin typeface="Calibri (Body)"/>
              </a:rPr>
              <a:t>Backus</a:t>
            </a:r>
          </a:p>
          <a:p>
            <a:pPr algn="ctr"/>
            <a:r>
              <a:rPr lang="en-IN" sz="2000" dirty="0">
                <a:latin typeface="Calibri (Body)"/>
              </a:rPr>
              <a:t>Hospital</a:t>
            </a:r>
          </a:p>
        </p:txBody>
      </p:sp>
    </p:spTree>
    <p:extLst>
      <p:ext uri="{BB962C8B-B14F-4D97-AF65-F5344CB8AC3E}">
        <p14:creationId xmlns:p14="http://schemas.microsoft.com/office/powerpoint/2010/main" val="3571102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97EA0D75-F518-457D-A719-3D664C921FAF}"/>
              </a:ext>
            </a:extLst>
          </p:cNvPr>
          <p:cNvGraphicFramePr>
            <a:graphicFrameLocks noChangeAspect="1"/>
          </p:cNvGraphicFramePr>
          <p:nvPr/>
        </p:nvGraphicFramePr>
        <p:xfrm>
          <a:off x="482885" y="1611368"/>
          <a:ext cx="3256908" cy="3151507"/>
        </p:xfrm>
        <a:graphic>
          <a:graphicData uri="http://schemas.openxmlformats.org/presentationml/2006/ole">
            <mc:AlternateContent xmlns:mc="http://schemas.openxmlformats.org/markup-compatibility/2006">
              <mc:Choice xmlns:v="urn:schemas-microsoft-com:vml" Requires="v">
                <p:oleObj spid="_x0000_s43012" name="Bitmap Image" r:id="rId3" imgW="1962000" imgH="1898640" progId="Paint.Picture">
                  <p:embed/>
                </p:oleObj>
              </mc:Choice>
              <mc:Fallback>
                <p:oleObj name="Bitmap Image" r:id="rId3" imgW="1962000" imgH="1898640" progId="Paint.Picture">
                  <p:embed/>
                  <p:pic>
                    <p:nvPicPr>
                      <p:cNvPr id="4" name="Object 3">
                        <a:extLst>
                          <a:ext uri="{FF2B5EF4-FFF2-40B4-BE49-F238E27FC236}">
                            <a16:creationId xmlns:a16="http://schemas.microsoft.com/office/drawing/2014/main" id="{97EA0D75-F518-457D-A719-3D664C921FAF}"/>
                          </a:ext>
                        </a:extLst>
                      </p:cNvPr>
                      <p:cNvPicPr/>
                      <p:nvPr/>
                    </p:nvPicPr>
                    <p:blipFill>
                      <a:blip r:embed="rId4"/>
                      <a:stretch>
                        <a:fillRect/>
                      </a:stretch>
                    </p:blipFill>
                    <p:spPr>
                      <a:xfrm>
                        <a:off x="482885" y="1611368"/>
                        <a:ext cx="3256908" cy="315150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BB4896BB-FF9B-4689-B295-73D51D29C8F0}"/>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Healthcare: AI assisted Medical Image Diagnosis </a:t>
            </a:r>
          </a:p>
        </p:txBody>
      </p:sp>
      <p:sp>
        <p:nvSpPr>
          <p:cNvPr id="7" name="TextBox 6">
            <a:extLst>
              <a:ext uri="{FF2B5EF4-FFF2-40B4-BE49-F238E27FC236}">
                <a16:creationId xmlns:a16="http://schemas.microsoft.com/office/drawing/2014/main" id="{EED0BB43-F888-41BE-BC00-A143CD32831F}"/>
              </a:ext>
            </a:extLst>
          </p:cNvPr>
          <p:cNvSpPr txBox="1"/>
          <p:nvPr/>
        </p:nvSpPr>
        <p:spPr>
          <a:xfrm>
            <a:off x="4417887" y="1294296"/>
            <a:ext cx="7417942" cy="3785652"/>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Radiologists can work faster and accurately.</a:t>
            </a:r>
          </a:p>
          <a:p>
            <a:pPr marL="342900" indent="-342900" rtl="0">
              <a:buFont typeface="Arial" panose="020B0604020202020204" pitchFamily="34" charset="0"/>
              <a:buChar char="•"/>
            </a:pPr>
            <a:r>
              <a:rPr lang="en-US" sz="2000" b="0" i="0" dirty="0">
                <a:effectLst/>
                <a:latin typeface="Calibri (Body)"/>
              </a:rPr>
              <a:t>It can identify anatomical features and abnormalities in medical images such as CT scans, X-ray and MRI scans.</a:t>
            </a:r>
          </a:p>
          <a:p>
            <a:pPr marL="342900" indent="-342900" rtl="0">
              <a:buFont typeface="Arial" panose="020B0604020202020204" pitchFamily="34" charset="0"/>
              <a:buChar char="•"/>
            </a:pPr>
            <a:r>
              <a:rPr lang="en-US" sz="2000" b="0" i="0" dirty="0">
                <a:effectLst/>
                <a:latin typeface="Calibri (Body)"/>
              </a:rPr>
              <a:t>Also draws on text and other data in a patient’s medical record to suggest possible diagnoses and treatments.</a:t>
            </a:r>
          </a:p>
          <a:p>
            <a:pPr marL="342900" indent="-342900" rtl="0">
              <a:buFont typeface="Arial" panose="020B0604020202020204" pitchFamily="34" charset="0"/>
              <a:buChar char="•"/>
            </a:pPr>
            <a:r>
              <a:rPr lang="en-US" sz="2000" b="0" i="0" dirty="0">
                <a:effectLst/>
                <a:latin typeface="Calibri (Body)"/>
              </a:rPr>
              <a:t>$3B</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NLP, Machine Vision</a:t>
            </a:r>
            <a:endParaRPr lang="en-US" sz="2000" dirty="0">
              <a:latin typeface="Calibri (Body)"/>
            </a:endParaRPr>
          </a:p>
        </p:txBody>
      </p:sp>
    </p:spTree>
    <p:extLst>
      <p:ext uri="{BB962C8B-B14F-4D97-AF65-F5344CB8AC3E}">
        <p14:creationId xmlns:p14="http://schemas.microsoft.com/office/powerpoint/2010/main" val="2983068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D0FAEAD2-25ED-475D-B9C2-D43640CEBD42}"/>
              </a:ext>
            </a:extLst>
          </p:cNvPr>
          <p:cNvGraphicFramePr>
            <a:graphicFrameLocks noChangeAspect="1"/>
          </p:cNvGraphicFramePr>
          <p:nvPr/>
        </p:nvGraphicFramePr>
        <p:xfrm>
          <a:off x="245188" y="1441370"/>
          <a:ext cx="4008313" cy="3574365"/>
        </p:xfrm>
        <a:graphic>
          <a:graphicData uri="http://schemas.openxmlformats.org/presentationml/2006/ole">
            <mc:AlternateContent xmlns:mc="http://schemas.openxmlformats.org/markup-compatibility/2006">
              <mc:Choice xmlns:v="urn:schemas-microsoft-com:vml" Requires="v">
                <p:oleObj spid="_x0000_s44036" name="Bitmap Image" r:id="rId3" imgW="2228760" imgH="1987560" progId="Paint.Picture">
                  <p:embed/>
                </p:oleObj>
              </mc:Choice>
              <mc:Fallback>
                <p:oleObj name="Bitmap Image" r:id="rId3" imgW="2228760" imgH="1987560" progId="Paint.Picture">
                  <p:embed/>
                  <p:pic>
                    <p:nvPicPr>
                      <p:cNvPr id="2" name="Object 1">
                        <a:extLst>
                          <a:ext uri="{FF2B5EF4-FFF2-40B4-BE49-F238E27FC236}">
                            <a16:creationId xmlns:a16="http://schemas.microsoft.com/office/drawing/2014/main" id="{D0FAEAD2-25ED-475D-B9C2-D43640CEBD42}"/>
                          </a:ext>
                        </a:extLst>
                      </p:cNvPr>
                      <p:cNvPicPr/>
                      <p:nvPr/>
                    </p:nvPicPr>
                    <p:blipFill>
                      <a:blip r:embed="rId4"/>
                      <a:stretch>
                        <a:fillRect/>
                      </a:stretch>
                    </p:blipFill>
                    <p:spPr>
                      <a:xfrm>
                        <a:off x="245188" y="1441370"/>
                        <a:ext cx="4008313" cy="357436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B9F9647-816F-4053-9440-A41F12928F76}"/>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Healthcare: AI Assisted Medical Surgery </a:t>
            </a:r>
          </a:p>
        </p:txBody>
      </p:sp>
      <p:sp>
        <p:nvSpPr>
          <p:cNvPr id="7" name="TextBox 6">
            <a:extLst>
              <a:ext uri="{FF2B5EF4-FFF2-40B4-BE49-F238E27FC236}">
                <a16:creationId xmlns:a16="http://schemas.microsoft.com/office/drawing/2014/main" id="{E07026BE-8E91-4EEA-A328-56E05FEF1D29}"/>
              </a:ext>
            </a:extLst>
          </p:cNvPr>
          <p:cNvSpPr txBox="1"/>
          <p:nvPr/>
        </p:nvSpPr>
        <p:spPr>
          <a:xfrm>
            <a:off x="4417887" y="1294296"/>
            <a:ext cx="7417942" cy="5016758"/>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n robot assisted surgery, surgeons use a computer-controlled robot to assist them in certain surgical procedures.</a:t>
            </a:r>
          </a:p>
          <a:p>
            <a:pPr marL="342900" indent="-342900" rtl="0">
              <a:buFont typeface="Arial" panose="020B0604020202020204" pitchFamily="34" charset="0"/>
              <a:buChar char="•"/>
            </a:pPr>
            <a:r>
              <a:rPr lang="en-US" sz="2000" b="0" i="0" dirty="0">
                <a:effectLst/>
                <a:latin typeface="Calibri (Body)"/>
              </a:rPr>
              <a:t>Complex surgical tasks can be performed through tiny incisions.</a:t>
            </a:r>
          </a:p>
          <a:p>
            <a:pPr marL="342900" indent="-342900" rtl="0">
              <a:buFont typeface="Arial" panose="020B0604020202020204" pitchFamily="34" charset="0"/>
              <a:buChar char="•"/>
            </a:pPr>
            <a:r>
              <a:rPr lang="en-US" sz="2000" b="0" i="0" dirty="0">
                <a:effectLst/>
                <a:latin typeface="Calibri (Body)"/>
              </a:rPr>
              <a:t>Greater precision.</a:t>
            </a:r>
          </a:p>
          <a:p>
            <a:pPr marL="342900" indent="-342900" rtl="0">
              <a:buFont typeface="Arial" panose="020B0604020202020204" pitchFamily="34" charset="0"/>
              <a:buChar char="•"/>
            </a:pPr>
            <a:r>
              <a:rPr lang="en-US" sz="2000" b="0" i="0" dirty="0">
                <a:effectLst/>
                <a:latin typeface="Calibri (Body)"/>
              </a:rPr>
              <a:t>$40B</a:t>
            </a:r>
          </a:p>
          <a:p>
            <a:pPr rtl="0"/>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Robotics, Machine Learning</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marL="342900" indent="-342900" rtl="0">
              <a:buFont typeface="Arial" panose="020B0604020202020204" pitchFamily="34" charset="0"/>
              <a:buChar char="•"/>
            </a:pPr>
            <a:endParaRPr lang="en-US" sz="2000" b="1" dirty="0">
              <a:latin typeface="Calibri (Body)"/>
            </a:endParaRPr>
          </a:p>
          <a:p>
            <a:pPr marL="342900" indent="-342900" rtl="0">
              <a:buFont typeface="Arial" panose="020B0604020202020204" pitchFamily="34" charset="0"/>
              <a:buChar char="•"/>
            </a:pPr>
            <a:r>
              <a:rPr lang="en-IN" sz="2000" dirty="0">
                <a:effectLst/>
                <a:latin typeface="Calibri (Body)"/>
              </a:rPr>
              <a:t>Intuitive Surgical</a:t>
            </a:r>
          </a:p>
          <a:p>
            <a:endParaRPr lang="en-US" sz="2000" dirty="0">
              <a:effectLst/>
              <a:latin typeface="Calibri (Body)"/>
            </a:endParaRPr>
          </a:p>
        </p:txBody>
      </p:sp>
    </p:spTree>
    <p:extLst>
      <p:ext uri="{BB962C8B-B14F-4D97-AF65-F5344CB8AC3E}">
        <p14:creationId xmlns:p14="http://schemas.microsoft.com/office/powerpoint/2010/main" val="12193350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28DE7862-BAA0-4A30-B3BE-7A5A0C7A32DF}"/>
              </a:ext>
            </a:extLst>
          </p:cNvPr>
          <p:cNvGraphicFramePr>
            <a:graphicFrameLocks noChangeAspect="1"/>
          </p:cNvGraphicFramePr>
          <p:nvPr/>
        </p:nvGraphicFramePr>
        <p:xfrm>
          <a:off x="277402" y="1462043"/>
          <a:ext cx="3832260" cy="3450157"/>
        </p:xfrm>
        <a:graphic>
          <a:graphicData uri="http://schemas.openxmlformats.org/presentationml/2006/ole">
            <mc:AlternateContent xmlns:mc="http://schemas.openxmlformats.org/markup-compatibility/2006">
              <mc:Choice xmlns:v="urn:schemas-microsoft-com:vml" Requires="v">
                <p:oleObj spid="_x0000_s45060" name="Bitmap Image" r:id="rId3" imgW="2165400" imgH="1949400" progId="Paint.Picture">
                  <p:embed/>
                </p:oleObj>
              </mc:Choice>
              <mc:Fallback>
                <p:oleObj name="Bitmap Image" r:id="rId3" imgW="2165400" imgH="1949400" progId="Paint.Picture">
                  <p:embed/>
                  <p:pic>
                    <p:nvPicPr>
                      <p:cNvPr id="2" name="Object 1">
                        <a:extLst>
                          <a:ext uri="{FF2B5EF4-FFF2-40B4-BE49-F238E27FC236}">
                            <a16:creationId xmlns:a16="http://schemas.microsoft.com/office/drawing/2014/main" id="{28DE7862-BAA0-4A30-B3BE-7A5A0C7A32DF}"/>
                          </a:ext>
                        </a:extLst>
                      </p:cNvPr>
                      <p:cNvPicPr/>
                      <p:nvPr/>
                    </p:nvPicPr>
                    <p:blipFill>
                      <a:blip r:embed="rId4"/>
                      <a:stretch>
                        <a:fillRect/>
                      </a:stretch>
                    </p:blipFill>
                    <p:spPr>
                      <a:xfrm>
                        <a:off x="277402" y="1462043"/>
                        <a:ext cx="3832260" cy="3450157"/>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B5BF72F8-AF86-48E2-AC3C-376FCB526875}"/>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Healthcare: AI enabled Virtual Nursing Assistants </a:t>
            </a:r>
          </a:p>
        </p:txBody>
      </p:sp>
      <p:sp>
        <p:nvSpPr>
          <p:cNvPr id="5" name="TextBox 4">
            <a:extLst>
              <a:ext uri="{FF2B5EF4-FFF2-40B4-BE49-F238E27FC236}">
                <a16:creationId xmlns:a16="http://schemas.microsoft.com/office/drawing/2014/main" id="{9F26F21F-B3D1-47F4-9DD6-EB845C6B5BED}"/>
              </a:ext>
            </a:extLst>
          </p:cNvPr>
          <p:cNvSpPr txBox="1"/>
          <p:nvPr/>
        </p:nvSpPr>
        <p:spPr>
          <a:xfrm>
            <a:off x="4417887" y="1294296"/>
            <a:ext cx="7417942" cy="4401205"/>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Clinicians to seamlessly monitor risk factors and adjust clinical protocol as needed.</a:t>
            </a:r>
          </a:p>
          <a:p>
            <a:pPr marL="342900" indent="-342900" rtl="0">
              <a:buFont typeface="Arial" panose="020B0604020202020204" pitchFamily="34" charset="0"/>
              <a:buChar char="•"/>
            </a:pPr>
            <a:r>
              <a:rPr lang="en-US" sz="2000" b="0" i="0" dirty="0">
                <a:effectLst/>
                <a:latin typeface="Calibri (Body)"/>
              </a:rPr>
              <a:t>A personalized care plan at home itself.</a:t>
            </a:r>
          </a:p>
          <a:p>
            <a:pPr marL="342900" indent="-342900" rtl="0">
              <a:buFont typeface="Arial" panose="020B0604020202020204" pitchFamily="34" charset="0"/>
              <a:buChar char="•"/>
            </a:pPr>
            <a:r>
              <a:rPr lang="en-US" sz="2000" b="0" i="0" dirty="0">
                <a:effectLst/>
                <a:latin typeface="Calibri (Body)"/>
              </a:rPr>
              <a:t>$20B</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US" sz="2000" b="0" i="0" dirty="0">
                <a:effectLst/>
                <a:latin typeface="Calibri (Body)"/>
              </a:rPr>
              <a:t>NLP, Machine Learning, Image Analytics</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b="0" i="0" dirty="0">
                <a:effectLst/>
                <a:latin typeface="Calibri (Body)"/>
              </a:rPr>
              <a:t>Sensely –Molly(nurse)</a:t>
            </a:r>
            <a:endParaRPr lang="en-US" sz="2000" dirty="0">
              <a:effectLst/>
              <a:latin typeface="Calibri (Body)"/>
            </a:endParaRPr>
          </a:p>
        </p:txBody>
      </p:sp>
    </p:spTree>
    <p:extLst>
      <p:ext uri="{BB962C8B-B14F-4D97-AF65-F5344CB8AC3E}">
        <p14:creationId xmlns:p14="http://schemas.microsoft.com/office/powerpoint/2010/main" val="40191480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5A574B0E-B274-4C88-9971-050B01BDE109}"/>
              </a:ext>
            </a:extLst>
          </p:cNvPr>
          <p:cNvGraphicFramePr>
            <a:graphicFrameLocks noChangeAspect="1"/>
          </p:cNvGraphicFramePr>
          <p:nvPr/>
        </p:nvGraphicFramePr>
        <p:xfrm>
          <a:off x="688976" y="1603484"/>
          <a:ext cx="3061092" cy="3167276"/>
        </p:xfrm>
        <a:graphic>
          <a:graphicData uri="http://schemas.openxmlformats.org/presentationml/2006/ole">
            <mc:AlternateContent xmlns:mc="http://schemas.openxmlformats.org/markup-compatibility/2006">
              <mc:Choice xmlns:v="urn:schemas-microsoft-com:vml" Requires="v">
                <p:oleObj spid="_x0000_s46084" name="Bitmap Image" r:id="rId3" imgW="1670040" imgH="1949400" progId="Paint.Picture">
                  <p:embed/>
                </p:oleObj>
              </mc:Choice>
              <mc:Fallback>
                <p:oleObj name="Bitmap Image" r:id="rId3" imgW="1670040" imgH="1949400" progId="Paint.Picture">
                  <p:embed/>
                  <p:pic>
                    <p:nvPicPr>
                      <p:cNvPr id="2" name="Object 1">
                        <a:extLst>
                          <a:ext uri="{FF2B5EF4-FFF2-40B4-BE49-F238E27FC236}">
                            <a16:creationId xmlns:a16="http://schemas.microsoft.com/office/drawing/2014/main" id="{5A574B0E-B274-4C88-9971-050B01BDE109}"/>
                          </a:ext>
                        </a:extLst>
                      </p:cNvPr>
                      <p:cNvPicPr/>
                      <p:nvPr/>
                    </p:nvPicPr>
                    <p:blipFill>
                      <a:blip r:embed="rId4"/>
                      <a:stretch>
                        <a:fillRect/>
                      </a:stretch>
                    </p:blipFill>
                    <p:spPr>
                      <a:xfrm>
                        <a:off x="688976" y="1603484"/>
                        <a:ext cx="3061092" cy="3167276"/>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FA2CBA5C-C678-4D50-9661-2BA14AB912F2}"/>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Healthcare: AI assisted Fraud and abuse detections</a:t>
            </a:r>
          </a:p>
        </p:txBody>
      </p:sp>
      <p:sp>
        <p:nvSpPr>
          <p:cNvPr id="5" name="TextBox 4">
            <a:extLst>
              <a:ext uri="{FF2B5EF4-FFF2-40B4-BE49-F238E27FC236}">
                <a16:creationId xmlns:a16="http://schemas.microsoft.com/office/drawing/2014/main" id="{19ECF918-CCB8-40DC-956E-8696E0418BB9}"/>
              </a:ext>
            </a:extLst>
          </p:cNvPr>
          <p:cNvSpPr txBox="1"/>
          <p:nvPr/>
        </p:nvSpPr>
        <p:spPr>
          <a:xfrm>
            <a:off x="4417887" y="1294296"/>
            <a:ext cx="7417942" cy="4708981"/>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Extracts useful information from thousands of claims for detecting health care fraud and abuse.</a:t>
            </a:r>
          </a:p>
          <a:p>
            <a:pPr marL="342900" indent="-342900" rtl="0">
              <a:buFont typeface="Arial" panose="020B0604020202020204" pitchFamily="34" charset="0"/>
              <a:buChar char="•"/>
            </a:pPr>
            <a:r>
              <a:rPr lang="en-US" sz="2000" b="0" i="0" dirty="0">
                <a:effectLst/>
                <a:latin typeface="Calibri (Body)"/>
              </a:rPr>
              <a:t>Efficient and effective IT-based auditing system.</a:t>
            </a:r>
          </a:p>
          <a:p>
            <a:pPr marL="342900" indent="-342900" rtl="0">
              <a:buFont typeface="Arial" panose="020B0604020202020204" pitchFamily="34" charset="0"/>
              <a:buChar char="•"/>
            </a:pPr>
            <a:r>
              <a:rPr lang="en-US" sz="2000" b="0" i="0" dirty="0">
                <a:effectLst/>
                <a:latin typeface="Calibri (Body)"/>
              </a:rPr>
              <a:t>$17B.</a:t>
            </a:r>
          </a:p>
          <a:p>
            <a:pPr rtl="0"/>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IN" sz="2000" b="0" i="0" dirty="0">
                <a:effectLst/>
                <a:latin typeface="Calibri (Body)"/>
              </a:rPr>
              <a:t>Machine Learning, Expert Systems</a:t>
            </a:r>
          </a:p>
          <a:p>
            <a:pPr rtl="0"/>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IN" sz="2000" dirty="0">
                <a:effectLst/>
                <a:latin typeface="Calibri (Body)"/>
              </a:rPr>
              <a:t>KPMG</a:t>
            </a:r>
          </a:p>
          <a:p>
            <a:endParaRPr lang="en-US" sz="2000" dirty="0">
              <a:effectLst/>
              <a:latin typeface="Calibri (Body)"/>
            </a:endParaRPr>
          </a:p>
        </p:txBody>
      </p:sp>
    </p:spTree>
    <p:extLst>
      <p:ext uri="{BB962C8B-B14F-4D97-AF65-F5344CB8AC3E}">
        <p14:creationId xmlns:p14="http://schemas.microsoft.com/office/powerpoint/2010/main" val="33727386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8C79E082-8E32-4649-AFEC-DD674A26A370}"/>
              </a:ext>
            </a:extLst>
          </p:cNvPr>
          <p:cNvGraphicFramePr>
            <a:graphicFrameLocks noChangeAspect="1"/>
          </p:cNvGraphicFramePr>
          <p:nvPr/>
        </p:nvGraphicFramePr>
        <p:xfrm>
          <a:off x="770561" y="1574800"/>
          <a:ext cx="3277456" cy="3224644"/>
        </p:xfrm>
        <a:graphic>
          <a:graphicData uri="http://schemas.openxmlformats.org/presentationml/2006/ole">
            <mc:AlternateContent xmlns:mc="http://schemas.openxmlformats.org/markup-compatibility/2006">
              <mc:Choice xmlns:v="urn:schemas-microsoft-com:vml" Requires="v">
                <p:oleObj spid="_x0000_s47108" name="Bitmap Image" r:id="rId3" imgW="1670040" imgH="2139840" progId="Paint.Picture">
                  <p:embed/>
                </p:oleObj>
              </mc:Choice>
              <mc:Fallback>
                <p:oleObj name="Bitmap Image" r:id="rId3" imgW="1670040" imgH="2139840" progId="Paint.Picture">
                  <p:embed/>
                  <p:pic>
                    <p:nvPicPr>
                      <p:cNvPr id="2" name="Object 1">
                        <a:extLst>
                          <a:ext uri="{FF2B5EF4-FFF2-40B4-BE49-F238E27FC236}">
                            <a16:creationId xmlns:a16="http://schemas.microsoft.com/office/drawing/2014/main" id="{8C79E082-8E32-4649-AFEC-DD674A26A370}"/>
                          </a:ext>
                        </a:extLst>
                      </p:cNvPr>
                      <p:cNvPicPr/>
                      <p:nvPr/>
                    </p:nvPicPr>
                    <p:blipFill>
                      <a:blip r:embed="rId4"/>
                      <a:stretch>
                        <a:fillRect/>
                      </a:stretch>
                    </p:blipFill>
                    <p:spPr>
                      <a:xfrm>
                        <a:off x="770561" y="1574800"/>
                        <a:ext cx="3277456" cy="3224644"/>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A621F99-D74F-4050-8E4F-999B6D7E8E82}"/>
              </a:ext>
            </a:extLst>
          </p:cNvPr>
          <p:cNvSpPr txBox="1"/>
          <p:nvPr/>
        </p:nvSpPr>
        <p:spPr>
          <a:xfrm>
            <a:off x="482885" y="339561"/>
            <a:ext cx="10962526" cy="523220"/>
          </a:xfrm>
          <a:prstGeom prst="rect">
            <a:avLst/>
          </a:prstGeom>
          <a:noFill/>
        </p:spPr>
        <p:txBody>
          <a:bodyPr wrap="square" rtlCol="0">
            <a:spAutoFit/>
          </a:bodyPr>
          <a:lstStyle/>
          <a:p>
            <a:r>
              <a:rPr lang="en-IN" sz="2800" b="1" dirty="0">
                <a:solidFill>
                  <a:srgbClr val="0070C0"/>
                </a:solidFill>
                <a:latin typeface="Calibri (Body)"/>
              </a:rPr>
              <a:t>Healthcare: AI assisted Disease detections </a:t>
            </a:r>
          </a:p>
        </p:txBody>
      </p:sp>
      <p:sp>
        <p:nvSpPr>
          <p:cNvPr id="5" name="TextBox 4">
            <a:extLst>
              <a:ext uri="{FF2B5EF4-FFF2-40B4-BE49-F238E27FC236}">
                <a16:creationId xmlns:a16="http://schemas.microsoft.com/office/drawing/2014/main" id="{5478884C-1071-453F-A369-94E109D93296}"/>
              </a:ext>
            </a:extLst>
          </p:cNvPr>
          <p:cNvSpPr txBox="1"/>
          <p:nvPr/>
        </p:nvSpPr>
        <p:spPr>
          <a:xfrm>
            <a:off x="4417887" y="1294296"/>
            <a:ext cx="7417942" cy="5016758"/>
          </a:xfrm>
          <a:prstGeom prst="rect">
            <a:avLst/>
          </a:prstGeom>
          <a:noFill/>
        </p:spPr>
        <p:txBody>
          <a:bodyPr wrap="square" rtlCol="0">
            <a:spAutoFit/>
          </a:bodyPr>
          <a:lstStyle/>
          <a:p>
            <a:pPr rtl="0"/>
            <a:r>
              <a:rPr lang="en-US" sz="2000" b="1" dirty="0">
                <a:effectLst/>
                <a:latin typeface="Calibri (Body)"/>
              </a:rPr>
              <a:t>Benefits</a:t>
            </a:r>
          </a:p>
          <a:p>
            <a:pPr rtl="0"/>
            <a:endParaRPr lang="en-US" sz="2000" dirty="0">
              <a:latin typeface="Calibri (Body)"/>
            </a:endParaRPr>
          </a:p>
          <a:p>
            <a:pPr marL="342900" indent="-342900" rtl="0">
              <a:buFont typeface="Arial" panose="020B0604020202020204" pitchFamily="34" charset="0"/>
              <a:buChar char="•"/>
            </a:pPr>
            <a:r>
              <a:rPr lang="en-US" sz="2000" b="0" i="0" dirty="0">
                <a:effectLst/>
                <a:latin typeface="Calibri (Body)"/>
              </a:rPr>
              <a:t>Can automatically detect diseases.</a:t>
            </a:r>
          </a:p>
          <a:p>
            <a:pPr marL="342900" indent="-342900" rtl="0">
              <a:buFont typeface="Arial" panose="020B0604020202020204" pitchFamily="34" charset="0"/>
              <a:buChar char="•"/>
            </a:pPr>
            <a:r>
              <a:rPr lang="en-US" sz="2000" b="0" i="0" dirty="0">
                <a:effectLst/>
                <a:latin typeface="Calibri (Body)"/>
              </a:rPr>
              <a:t>The waiting time of the patients to get pathology reports would be reduced.</a:t>
            </a:r>
          </a:p>
          <a:p>
            <a:pPr marL="342900" indent="-342900" rtl="0">
              <a:buFont typeface="Arial" panose="020B0604020202020204" pitchFamily="34" charset="0"/>
              <a:buChar char="•"/>
            </a:pPr>
            <a:r>
              <a:rPr lang="en-US" sz="2000" b="0" i="0" dirty="0">
                <a:effectLst/>
                <a:latin typeface="Calibri (Body)"/>
              </a:rPr>
              <a:t>Helps to avoid the more time-consuming methods for visual medical diagnosis and makes the process faster.</a:t>
            </a:r>
          </a:p>
          <a:p>
            <a:pPr marL="342900" indent="-342900" rtl="0">
              <a:buFont typeface="Arial" panose="020B0604020202020204" pitchFamily="34" charset="0"/>
              <a:buChar char="•"/>
            </a:pPr>
            <a:r>
              <a:rPr lang="en-US" sz="2000" b="0" i="0" dirty="0">
                <a:effectLst/>
                <a:latin typeface="Calibri (Body)"/>
              </a:rPr>
              <a:t>$5B, $17B</a:t>
            </a:r>
          </a:p>
          <a:p>
            <a:pPr rtl="0"/>
            <a:endParaRPr lang="en-US" sz="2000" dirty="0">
              <a:latin typeface="Calibri (Body)"/>
            </a:endParaRPr>
          </a:p>
          <a:p>
            <a:pPr rtl="0"/>
            <a:r>
              <a:rPr lang="en-US" sz="2000" b="1" dirty="0">
                <a:effectLst/>
                <a:latin typeface="Calibri (Body)"/>
              </a:rPr>
              <a:t>Technologies</a:t>
            </a:r>
          </a:p>
          <a:p>
            <a:pPr rtl="0"/>
            <a:endParaRPr lang="en-US" sz="2000" dirty="0">
              <a:effectLst/>
              <a:latin typeface="Calibri (Body)"/>
            </a:endParaRPr>
          </a:p>
          <a:p>
            <a:pPr marL="342900" indent="-342900" rtl="0">
              <a:buFont typeface="Arial" panose="020B0604020202020204" pitchFamily="34" charset="0"/>
              <a:buChar char="•"/>
            </a:pPr>
            <a:r>
              <a:rPr lang="en-US" sz="2000" b="0" i="0" dirty="0">
                <a:effectLst/>
                <a:latin typeface="Calibri (Body)"/>
              </a:rPr>
              <a:t>NLP, Machine Learning, Data mining</a:t>
            </a:r>
          </a:p>
          <a:p>
            <a:pPr marL="342900" indent="-342900" rtl="0">
              <a:buFont typeface="Arial" panose="020B0604020202020204" pitchFamily="34" charset="0"/>
              <a:buChar char="•"/>
            </a:pPr>
            <a:endParaRPr lang="en-US" sz="2000" dirty="0">
              <a:latin typeface="Calibri (Body)"/>
            </a:endParaRPr>
          </a:p>
          <a:p>
            <a:pPr rtl="0"/>
            <a:r>
              <a:rPr lang="en-US" sz="2000" b="1" dirty="0">
                <a:effectLst/>
                <a:latin typeface="Calibri (Body)"/>
              </a:rPr>
              <a:t>Companies</a:t>
            </a:r>
          </a:p>
          <a:p>
            <a:pPr rtl="0"/>
            <a:endParaRPr lang="en-US" sz="2000" b="1" dirty="0">
              <a:latin typeface="Calibri (Body)"/>
            </a:endParaRPr>
          </a:p>
          <a:p>
            <a:pPr marL="342900" indent="-342900" rtl="0">
              <a:buFont typeface="Arial" panose="020B0604020202020204" pitchFamily="34" charset="0"/>
              <a:buChar char="•"/>
            </a:pPr>
            <a:r>
              <a:rPr lang="en-US" sz="2000" b="0" i="0" dirty="0">
                <a:effectLst/>
                <a:latin typeface="Calibri (Body)"/>
              </a:rPr>
              <a:t>Manipal hospital with IBM Watson</a:t>
            </a:r>
            <a:endParaRPr lang="en-US" sz="2000" dirty="0">
              <a:effectLst/>
              <a:latin typeface="Calibri (Body)"/>
            </a:endParaRPr>
          </a:p>
        </p:txBody>
      </p:sp>
    </p:spTree>
    <p:extLst>
      <p:ext uri="{BB962C8B-B14F-4D97-AF65-F5344CB8AC3E}">
        <p14:creationId xmlns:p14="http://schemas.microsoft.com/office/powerpoint/2010/main" val="397406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5887</Words>
  <Application>Microsoft Office PowerPoint</Application>
  <PresentationFormat>Widescreen</PresentationFormat>
  <Paragraphs>768</Paragraphs>
  <Slides>141</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141</vt:i4>
      </vt:variant>
    </vt:vector>
  </HeadingPairs>
  <TitlesOfParts>
    <vt:vector size="148" baseType="lpstr">
      <vt:lpstr>Arial</vt:lpstr>
      <vt:lpstr>Calibri</vt:lpstr>
      <vt:lpstr>Calibri (Body)</vt:lpstr>
      <vt:lpstr>Calibri Light</vt:lpstr>
      <vt:lpstr>Wingdings</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Mohankumar M C</dc:creator>
  <cp:lastModifiedBy>Mohankumar M C</cp:lastModifiedBy>
  <cp:revision>1</cp:revision>
  <dcterms:created xsi:type="dcterms:W3CDTF">2021-11-14T04:08:37Z</dcterms:created>
  <dcterms:modified xsi:type="dcterms:W3CDTF">2021-11-14T04:26:55Z</dcterms:modified>
</cp:coreProperties>
</file>